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7"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09" r:id="rId17"/>
    <p:sldId id="307" r:id="rId18"/>
    <p:sldId id="308" r:id="rId19"/>
    <p:sldId id="310" r:id="rId20"/>
    <p:sldId id="311" r:id="rId21"/>
    <p:sldId id="312" r:id="rId22"/>
    <p:sldId id="313" r:id="rId23"/>
    <p:sldId id="314" r:id="rId24"/>
    <p:sldId id="315" r:id="rId25"/>
    <p:sldId id="316" r:id="rId26"/>
    <p:sldId id="317" r:id="rId27"/>
    <p:sldId id="318" r:id="rId28"/>
    <p:sldId id="319" r:id="rId29"/>
    <p:sldId id="261" r:id="rId30"/>
    <p:sldId id="262" r:id="rId31"/>
    <p:sldId id="263" r:id="rId32"/>
    <p:sldId id="265" r:id="rId33"/>
    <p:sldId id="320" r:id="rId34"/>
    <p:sldId id="267" r:id="rId35"/>
    <p:sldId id="268" r:id="rId36"/>
    <p:sldId id="266" r:id="rId37"/>
    <p:sldId id="304" r:id="rId38"/>
    <p:sldId id="269" r:id="rId39"/>
    <p:sldId id="271" r:id="rId40"/>
    <p:sldId id="272" r:id="rId41"/>
    <p:sldId id="273" r:id="rId42"/>
    <p:sldId id="274" r:id="rId43"/>
    <p:sldId id="275" r:id="rId44"/>
    <p:sldId id="276" r:id="rId45"/>
    <p:sldId id="277" r:id="rId46"/>
    <p:sldId id="278" r:id="rId47"/>
    <p:sldId id="279" r:id="rId48"/>
    <p:sldId id="280" r:id="rId49"/>
    <p:sldId id="281" r:id="rId50"/>
    <p:sldId id="282" r:id="rId51"/>
    <p:sldId id="283" r:id="rId52"/>
    <p:sldId id="286" r:id="rId53"/>
    <p:sldId id="287" r:id="rId5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208" autoAdjust="0"/>
  </p:normalViewPr>
  <p:slideViewPr>
    <p:cSldViewPr>
      <p:cViewPr varScale="1">
        <p:scale>
          <a:sx n="72" d="100"/>
          <a:sy n="72" d="100"/>
        </p:scale>
        <p:origin x="-12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4-03-13T17:12:45.500" idx="1">
    <p:pos x="5542" y="2497"/>
    <p:text>en- cour : Produit non fini en-cours de production en usine entre deux opérations industrielles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A2983E-B442-43C8-A813-02A337DC79CF}" type="datetimeFigureOut">
              <a:rPr lang="fr-FR" smtClean="0"/>
              <a:pPr/>
              <a:t>06/11/2014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DC1BAC-8F50-49FA-A89B-3189B45C6F6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ADCD6-A580-4CBB-BFDC-A6860F7E183C}" type="slidenum">
              <a:rPr lang="fr-FR"/>
              <a:pPr/>
              <a:t>9</a:t>
            </a:fld>
            <a:endParaRPr lang="fr-F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80DAE-79CF-4B8F-A008-5FCD2EBEA6F1}" type="slidenum">
              <a:rPr lang="en-US"/>
              <a:pPr/>
              <a:t>38</a:t>
            </a:fld>
            <a:endParaRPr lang="en-US"/>
          </a:p>
        </p:txBody>
      </p:sp>
      <p:sp>
        <p:nvSpPr>
          <p:cNvPr id="158722" name="Rectangle 2"/>
          <p:cNvSpPr>
            <a:spLocks noGrp="1" noRot="1" noChangeAspect="1" noChangeArrowheads="1" noTextEdit="1"/>
          </p:cNvSpPr>
          <p:nvPr>
            <p:ph type="sldImg"/>
          </p:nvPr>
        </p:nvSpPr>
        <p:spPr>
          <a:xfrm>
            <a:off x="1152525" y="692150"/>
            <a:ext cx="4554538" cy="3416300"/>
          </a:xfrm>
          <a:ln/>
        </p:spPr>
      </p:sp>
      <p:sp>
        <p:nvSpPr>
          <p:cNvPr id="158723"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9A895-DA4F-4B59-A280-A1590C9CA231}" type="slidenum">
              <a:rPr lang="en-US"/>
              <a:pPr/>
              <a:t>44</a:t>
            </a:fld>
            <a:endParaRPr lang="en-US"/>
          </a:p>
        </p:txBody>
      </p:sp>
      <p:sp>
        <p:nvSpPr>
          <p:cNvPr id="165890" name="Rectangle 2"/>
          <p:cNvSpPr>
            <a:spLocks noGrp="1" noRot="1" noChangeAspect="1" noChangeArrowheads="1" noTextEdit="1"/>
          </p:cNvSpPr>
          <p:nvPr>
            <p:ph type="sldImg"/>
          </p:nvPr>
        </p:nvSpPr>
        <p:spPr>
          <a:xfrm>
            <a:off x="1152525" y="692150"/>
            <a:ext cx="4554538" cy="3416300"/>
          </a:xfrm>
          <a:ln/>
        </p:spPr>
      </p:sp>
      <p:sp>
        <p:nvSpPr>
          <p:cNvPr id="165891" name="Rectangle 3"/>
          <p:cNvSpPr>
            <a:spLocks noGrp="1" noChangeArrowheads="1"/>
          </p:cNvSpPr>
          <p:nvPr>
            <p:ph type="body" idx="1"/>
          </p:nvPr>
        </p:nvSpPr>
        <p:spPr>
          <a:xfrm>
            <a:off x="914400" y="4343400"/>
            <a:ext cx="5029200" cy="4114800"/>
          </a:xfrm>
        </p:spPr>
        <p:txBody>
          <a:bodyPr/>
          <a:lstStyle/>
          <a:p>
            <a:pPr>
              <a:buFontTx/>
              <a:buChar char="•"/>
            </a:pPr>
            <a:r>
              <a:rPr lang="en-US"/>
              <a:t>The supply chain is a concatenation of cycles with each cycle at the interface of two successive stages in the supply chain. Each cycle involves the customer stage placing an order and receiving it after it has been supplied by the supplier stage.</a:t>
            </a:r>
          </a:p>
          <a:p>
            <a:pPr>
              <a:buFontTx/>
              <a:buChar char="•"/>
            </a:pPr>
            <a:r>
              <a:rPr lang="en-US"/>
              <a:t>One difference is in size of order. Second difference is in predictability of orders - orders in the procurement cycle are predictable once manufacturing planning has been done.</a:t>
            </a:r>
          </a:p>
          <a:p>
            <a:pPr>
              <a:buFontTx/>
              <a:buChar char="•"/>
            </a:pPr>
            <a:r>
              <a:rPr lang="en-US"/>
              <a:t>This is the predominant view for ERP systems. It is a transaction level view and clearly defines each process and its owner.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A7367-9E24-4608-88F5-92A0E0A5AA56}" type="slidenum">
              <a:rPr lang="en-US"/>
              <a:pPr/>
              <a:t>49</a:t>
            </a:fld>
            <a:endParaRPr lang="en-US"/>
          </a:p>
        </p:txBody>
      </p:sp>
      <p:sp>
        <p:nvSpPr>
          <p:cNvPr id="173058" name="Rectangle 2"/>
          <p:cNvSpPr>
            <a:spLocks noGrp="1" noRot="1" noChangeAspect="1" noChangeArrowheads="1" noTextEdit="1"/>
          </p:cNvSpPr>
          <p:nvPr>
            <p:ph type="sldImg"/>
          </p:nvPr>
        </p:nvSpPr>
        <p:spPr>
          <a:xfrm>
            <a:off x="1152525" y="692150"/>
            <a:ext cx="4554538" cy="3416300"/>
          </a:xfrm>
          <a:ln/>
        </p:spPr>
      </p:sp>
      <p:sp>
        <p:nvSpPr>
          <p:cNvPr id="173059" name="Rectangle 3"/>
          <p:cNvSpPr>
            <a:spLocks noGrp="1" noChangeArrowheads="1"/>
          </p:cNvSpPr>
          <p:nvPr>
            <p:ph type="body" idx="1"/>
          </p:nvPr>
        </p:nvSpPr>
        <p:spPr>
          <a:xfrm>
            <a:off x="914400" y="4343400"/>
            <a:ext cx="5029200" cy="4114800"/>
          </a:xfrm>
        </p:spPr>
        <p:txBody>
          <a:bodyPr/>
          <a:lstStyle/>
          <a:p>
            <a:pPr>
              <a:buFontTx/>
              <a:buChar char="•"/>
            </a:pPr>
            <a:r>
              <a:rPr lang="en-US"/>
              <a:t>In this view processes are divided based on their timing relative to the timing of a customer order. Define push and pull processes.</a:t>
            </a:r>
          </a:p>
          <a:p>
            <a:pPr>
              <a:buFontTx/>
              <a:buChar char="•"/>
            </a:pPr>
            <a:r>
              <a:rPr lang="en-US"/>
              <a:t>They key difference is the uncertainty during the two phases.</a:t>
            </a:r>
          </a:p>
          <a:p>
            <a:pPr>
              <a:buFontTx/>
              <a:buChar char="•"/>
            </a:pPr>
            <a:r>
              <a:rPr lang="en-US"/>
              <a:t>Give examples at Amazon and Borders to illustrate the two views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63544-E935-4757-9E49-F969EBDF302E}" type="slidenum">
              <a:rPr lang="en-US"/>
              <a:pPr/>
              <a:t>51</a:t>
            </a:fld>
            <a:endParaRPr lang="en-US"/>
          </a:p>
        </p:txBody>
      </p:sp>
      <p:sp>
        <p:nvSpPr>
          <p:cNvPr id="178178" name="Rectangle 2"/>
          <p:cNvSpPr>
            <a:spLocks noGrp="1" noRot="1" noChangeAspect="1" noChangeArrowheads="1" noTextEdit="1"/>
          </p:cNvSpPr>
          <p:nvPr>
            <p:ph type="sldImg"/>
          </p:nvPr>
        </p:nvSpPr>
        <p:spPr>
          <a:xfrm>
            <a:off x="1152525" y="692150"/>
            <a:ext cx="4554538" cy="3416300"/>
          </a:xfrm>
          <a:ln/>
        </p:spPr>
      </p:sp>
      <p:sp>
        <p:nvSpPr>
          <p:cNvPr id="178179" name="Rectangle 3"/>
          <p:cNvSpPr>
            <a:spLocks noGrp="1" noChangeArrowheads="1"/>
          </p:cNvSpPr>
          <p:nvPr>
            <p:ph type="body" idx="1"/>
          </p:nvPr>
        </p:nvSpPr>
        <p:spPr>
          <a:xfrm>
            <a:off x="914400" y="4343400"/>
            <a:ext cx="5029200" cy="4114800"/>
          </a:xfrm>
        </p:spPr>
        <p:txBody>
          <a:bodyPr/>
          <a:lstStyle/>
          <a:p>
            <a:pPr>
              <a:buFontTx/>
              <a:buChar char="•"/>
            </a:pPr>
            <a:r>
              <a:rPr lang="en-US"/>
              <a:t>Dell has three production sites worldwide and builds to order. Compaq does both. Consider some decisions involved - where to locate facilities? How to size them? Where is the push/pull boundary? What modes of transport to use? How much inventory to carry? In what form? Where to source from?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1A4DDF-FB89-4867-B9BB-FA223B5D00FE}" type="slidenum">
              <a:rPr lang="en-US"/>
              <a:pPr/>
              <a:t>53</a:t>
            </a:fld>
            <a:endParaRPr lang="en-US"/>
          </a:p>
        </p:txBody>
      </p:sp>
      <p:sp>
        <p:nvSpPr>
          <p:cNvPr id="187394" name="Rectangle 2"/>
          <p:cNvSpPr>
            <a:spLocks noGrp="1" noRot="1" noChangeAspect="1" noChangeArrowheads="1" noTextEdit="1"/>
          </p:cNvSpPr>
          <p:nvPr>
            <p:ph type="sldImg"/>
          </p:nvPr>
        </p:nvSpPr>
        <p:spPr>
          <a:xfrm>
            <a:off x="1152525" y="692150"/>
            <a:ext cx="4554538" cy="3416300"/>
          </a:xfrm>
          <a:ln/>
        </p:spPr>
      </p:sp>
      <p:sp>
        <p:nvSpPr>
          <p:cNvPr id="187395"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524000" y="190500"/>
            <a:ext cx="7010400" cy="58293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6629400" y="6248400"/>
            <a:ext cx="1905000" cy="457200"/>
          </a:xfrm>
        </p:spPr>
        <p:txBody>
          <a:bodyPr/>
          <a:lstStyle>
            <a:lvl1pPr>
              <a:defRPr/>
            </a:lvl1pPr>
          </a:lstStyle>
          <a:p>
            <a:endParaRPr lang="fr-FR"/>
          </a:p>
        </p:txBody>
      </p:sp>
      <p:sp>
        <p:nvSpPr>
          <p:cNvPr id="4" name="Espace réservé du pied de page 3"/>
          <p:cNvSpPr>
            <a:spLocks noGrp="1"/>
          </p:cNvSpPr>
          <p:nvPr>
            <p:ph type="ftr" sz="quarter" idx="11"/>
          </p:nvPr>
        </p:nvSpPr>
        <p:spPr>
          <a:xfrm>
            <a:off x="3276600" y="6248400"/>
            <a:ext cx="2895600" cy="457200"/>
          </a:xfrm>
        </p:spPr>
        <p:txBody>
          <a:bodyPr/>
          <a:lstStyle>
            <a:lvl1pPr>
              <a:defRPr/>
            </a:lvl1pPr>
          </a:lstStyle>
          <a:p>
            <a:endParaRPr lang="fr-FR"/>
          </a:p>
        </p:txBody>
      </p:sp>
      <p:sp>
        <p:nvSpPr>
          <p:cNvPr id="5" name="Espace réservé du numéro de diapositive 4"/>
          <p:cNvSpPr>
            <a:spLocks noGrp="1"/>
          </p:cNvSpPr>
          <p:nvPr>
            <p:ph type="sldNum" sz="quarter" idx="12"/>
          </p:nvPr>
        </p:nvSpPr>
        <p:spPr>
          <a:xfrm>
            <a:off x="1524000" y="6248400"/>
            <a:ext cx="1295400" cy="457200"/>
          </a:xfrm>
        </p:spPr>
        <p:txBody>
          <a:bodyPr/>
          <a:lstStyle>
            <a:lvl1pPr>
              <a:defRPr/>
            </a:lvl1pPr>
          </a:lstStyle>
          <a:p>
            <a:fld id="{E388E9D8-F557-463C-9490-DC667A03B756}" type="slidenum">
              <a:rPr lang="fr-F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245225"/>
            <a:ext cx="2133600" cy="476250"/>
          </a:xfrm>
        </p:spPr>
        <p:txBody>
          <a:bodyPr/>
          <a:lstStyle>
            <a:lvl1pPr>
              <a:defRPr/>
            </a:lvl1pPr>
          </a:lstStyle>
          <a:p>
            <a:endParaRPr lang="fr-FR"/>
          </a:p>
        </p:txBody>
      </p:sp>
      <p:sp>
        <p:nvSpPr>
          <p:cNvPr id="6" name="Espace réservé du pied de page 5"/>
          <p:cNvSpPr>
            <a:spLocks noGrp="1"/>
          </p:cNvSpPr>
          <p:nvPr>
            <p:ph type="ftr" sz="quarter" idx="11"/>
          </p:nvPr>
        </p:nvSpPr>
        <p:spPr>
          <a:xfrm>
            <a:off x="3124200" y="6245225"/>
            <a:ext cx="2895600" cy="476250"/>
          </a:xfrm>
        </p:spPr>
        <p:txBody>
          <a:bodyPr/>
          <a:lstStyle>
            <a:lvl1pPr>
              <a:defRPr/>
            </a:lvl1pPr>
          </a:lstStyle>
          <a:p>
            <a:endParaRPr lang="fr-FR"/>
          </a:p>
        </p:txBody>
      </p:sp>
      <p:sp>
        <p:nvSpPr>
          <p:cNvPr id="7" name="Espace réservé du numéro de diapositive 6"/>
          <p:cNvSpPr>
            <a:spLocks noGrp="1"/>
          </p:cNvSpPr>
          <p:nvPr>
            <p:ph type="sldNum" sz="quarter" idx="12"/>
          </p:nvPr>
        </p:nvSpPr>
        <p:spPr>
          <a:xfrm>
            <a:off x="6553200" y="6245225"/>
            <a:ext cx="2133600" cy="476250"/>
          </a:xfrm>
        </p:spPr>
        <p:txBody>
          <a:bodyPr/>
          <a:lstStyle>
            <a:lvl1pPr>
              <a:defRPr/>
            </a:lvl1pPr>
          </a:lstStyle>
          <a:p>
            <a:fld id="{D9C5BB30-3AE0-4214-87A8-A4513F01075A}" type="slidenum">
              <a:rPr lang="fr-FR"/>
              <a:pPr/>
              <a:t>‹N°›</a:t>
            </a:fld>
            <a:endParaRPr lang="fr-FR"/>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B822ED-F361-47DB-A8D9-1C560AAE6B51}" type="datetimeFigureOut">
              <a:rPr lang="fr-FR" smtClean="0"/>
              <a:pPr/>
              <a:t>06/11/2014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908CAA-04A0-45FD-AA7A-FC1B9314BA5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822ED-F361-47DB-A8D9-1C560AAE6B51}" type="datetimeFigureOut">
              <a:rPr lang="fr-FR" smtClean="0"/>
              <a:pPr/>
              <a:t>06/11/2014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08CAA-04A0-45FD-AA7A-FC1B9314BA5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5.xml"/><Relationship Id="rId1" Type="http://schemas.openxmlformats.org/officeDocument/2006/relationships/slideLayout" Target="../slideLayouts/slideLayout4.xml"/><Relationship Id="rId5" Type="http://schemas.openxmlformats.org/officeDocument/2006/relationships/comments" Target="../comments/comment1.xml"/><Relationship Id="rId4" Type="http://schemas.openxmlformats.org/officeDocument/2006/relationships/slide" Target="slide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La%20supply%20chain\logistique%201.1.5.mp3" TargetMode="Externa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slide" Target="slide34.xml"/><Relationship Id="rId2" Type="http://schemas.openxmlformats.org/officeDocument/2006/relationships/slide" Target="slide53.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C:\La%20supply%20chain\logistique%201.1.7.mp3" TargetMode="Externa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xml"/><Relationship Id="rId1" Type="http://schemas.openxmlformats.org/officeDocument/2006/relationships/slideLayout" Target="../slideLayouts/slideLayout13.xml"/><Relationship Id="rId5" Type="http://schemas.openxmlformats.org/officeDocument/2006/relationships/slide" Target="slide11.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fr-CA" b="1" dirty="0"/>
              <a:t>Introduction à la Chaîne Logistique</a:t>
            </a:r>
            <a:r>
              <a:rPr lang="en-US" dirty="0"/>
              <a:t> </a:t>
            </a:r>
          </a:p>
        </p:txBody>
      </p:sp>
      <p:sp>
        <p:nvSpPr>
          <p:cNvPr id="2051" name="Rectangle 3"/>
          <p:cNvSpPr>
            <a:spLocks noGrp="1" noChangeArrowheads="1"/>
          </p:cNvSpPr>
          <p:nvPr>
            <p:ph type="subTitle" idx="1"/>
          </p:nvPr>
        </p:nvSpPr>
        <p:spPr/>
        <p:txBody>
          <a:bodyPr/>
          <a:lstStyle/>
          <a:p>
            <a:endParaRPr lang="fr-CA" dirty="0"/>
          </a:p>
          <a:p>
            <a:r>
              <a:rPr lang="fr-CA" sz="2800" dirty="0"/>
              <a:t>Professeur </a:t>
            </a:r>
            <a:r>
              <a:rPr lang="fr-CA" sz="2800" dirty="0" smtClean="0"/>
              <a:t>Cheikh Brahim Hamed</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fr-FR">
                <a:solidFill>
                  <a:srgbClr val="0000FF"/>
                </a:solidFill>
              </a:rPr>
              <a:t>Commissionnaires</a:t>
            </a:r>
          </a:p>
        </p:txBody>
      </p:sp>
      <p:sp>
        <p:nvSpPr>
          <p:cNvPr id="283652" name="Text Box 4"/>
          <p:cNvSpPr txBox="1">
            <a:spLocks noChangeArrowheads="1"/>
          </p:cNvSpPr>
          <p:nvPr/>
        </p:nvSpPr>
        <p:spPr bwMode="auto">
          <a:xfrm>
            <a:off x="381000" y="2787650"/>
            <a:ext cx="8305800" cy="641350"/>
          </a:xfrm>
          <a:prstGeom prst="rect">
            <a:avLst/>
          </a:prstGeom>
          <a:noFill/>
          <a:ln w="9525">
            <a:noFill/>
            <a:miter lim="800000"/>
            <a:headEnd/>
            <a:tailEnd/>
          </a:ln>
          <a:effectLst/>
        </p:spPr>
        <p:txBody>
          <a:bodyPr>
            <a:spAutoFit/>
          </a:bodyPr>
          <a:lstStyle/>
          <a:p>
            <a:r>
              <a:rPr lang="fr-FR"/>
              <a:t>Professionnel organisant le transport des marchandises qui lui sont confiées en choisissant  lui même les transporteurs avec une obligation de résultat</a:t>
            </a: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fr-FR">
                <a:solidFill>
                  <a:srgbClr val="0000FF"/>
                </a:solidFill>
              </a:rPr>
              <a:t>Transitaires</a:t>
            </a:r>
          </a:p>
        </p:txBody>
      </p:sp>
      <p:sp>
        <p:nvSpPr>
          <p:cNvPr id="284677" name="Text Box 5"/>
          <p:cNvSpPr txBox="1">
            <a:spLocks noChangeArrowheads="1"/>
          </p:cNvSpPr>
          <p:nvPr/>
        </p:nvSpPr>
        <p:spPr bwMode="auto">
          <a:xfrm>
            <a:off x="365125" y="2705100"/>
            <a:ext cx="8550275" cy="915988"/>
          </a:xfrm>
          <a:prstGeom prst="rect">
            <a:avLst/>
          </a:prstGeom>
          <a:noFill/>
          <a:ln w="9525">
            <a:noFill/>
            <a:miter lim="800000"/>
            <a:headEnd/>
            <a:tailEnd/>
          </a:ln>
          <a:effectLst/>
        </p:spPr>
        <p:txBody>
          <a:bodyPr>
            <a:spAutoFit/>
          </a:bodyPr>
          <a:lstStyle/>
          <a:p>
            <a:r>
              <a:rPr lang="fr-FR"/>
              <a:t>Professionnel du transport assurant le transit des marchandises entre deux modes de transport ainsi que leur passage en douane particulièrement pour le fret maritime et aérien.</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fr-FR">
                <a:solidFill>
                  <a:srgbClr val="0000FF"/>
                </a:solidFill>
              </a:rPr>
              <a:t>Cariste</a:t>
            </a:r>
          </a:p>
        </p:txBody>
      </p:sp>
      <p:sp>
        <p:nvSpPr>
          <p:cNvPr id="285702" name="Text Box 6"/>
          <p:cNvSpPr txBox="1">
            <a:spLocks noChangeArrowheads="1"/>
          </p:cNvSpPr>
          <p:nvPr/>
        </p:nvSpPr>
        <p:spPr bwMode="auto">
          <a:xfrm>
            <a:off x="149225" y="3062288"/>
            <a:ext cx="8705850" cy="366712"/>
          </a:xfrm>
          <a:prstGeom prst="rect">
            <a:avLst/>
          </a:prstGeom>
          <a:noFill/>
          <a:ln w="9525">
            <a:noFill/>
            <a:miter lim="800000"/>
            <a:headEnd/>
            <a:tailEnd/>
          </a:ln>
          <a:effectLst/>
        </p:spPr>
        <p:txBody>
          <a:bodyPr wrap="none">
            <a:spAutoFit/>
          </a:bodyPr>
          <a:lstStyle/>
          <a:p>
            <a:r>
              <a:rPr lang="fr-FR"/>
              <a:t>Manutentionnaire conduisant un engin qui le porte, par exemple un chariot élévateur</a:t>
            </a: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r-FR" sz="2800" b="1"/>
              <a:t>1.1.4 Les différentes logistiques : exemple de la logistique de production</a:t>
            </a:r>
            <a:endParaRPr lang="fr-FR" b="1"/>
          </a:p>
        </p:txBody>
      </p:sp>
      <p:pic>
        <p:nvPicPr>
          <p:cNvPr id="30724" name="Picture 4" descr="m1c1s1ss4g">
            <a:hlinkClick r:id="rId2" action="ppaction://hlinksldjump"/>
            <a:hlinkHover r:id="" action="ppaction://noaction" highlightClick="1"/>
          </p:cNvPr>
          <p:cNvPicPr>
            <a:picLocks noGrp="1" noChangeAspect="1" noChangeArrowheads="1"/>
          </p:cNvPicPr>
          <p:nvPr>
            <p:ph sz="half" idx="1"/>
          </p:nvPr>
        </p:nvPicPr>
        <p:blipFill>
          <a:blip r:embed="rId3"/>
          <a:srcRect/>
          <a:stretch>
            <a:fillRect/>
          </a:stretch>
        </p:blipFill>
        <p:spPr>
          <a:xfrm>
            <a:off x="250825" y="1773238"/>
            <a:ext cx="4038600" cy="2884487"/>
          </a:xfrm>
          <a:ln/>
        </p:spPr>
      </p:pic>
      <p:sp>
        <p:nvSpPr>
          <p:cNvPr id="30726" name="Text Box 6"/>
          <p:cNvSpPr txBox="1">
            <a:spLocks noChangeArrowheads="1"/>
          </p:cNvSpPr>
          <p:nvPr/>
        </p:nvSpPr>
        <p:spPr bwMode="auto">
          <a:xfrm>
            <a:off x="4427538" y="1700213"/>
            <a:ext cx="4716462" cy="3025775"/>
          </a:xfrm>
          <a:prstGeom prst="rect">
            <a:avLst/>
          </a:prstGeom>
          <a:noFill/>
          <a:ln w="9525">
            <a:noFill/>
            <a:miter lim="800000"/>
            <a:headEnd/>
            <a:tailEnd/>
          </a:ln>
          <a:effectLst/>
        </p:spPr>
        <p:txBody>
          <a:bodyPr>
            <a:spAutoFit/>
          </a:bodyPr>
          <a:lstStyle/>
          <a:p>
            <a:r>
              <a:rPr lang="fr-FR" sz="1600"/>
              <a:t>La logistique de production en usine comprend les métiers de :</a:t>
            </a:r>
          </a:p>
          <a:p>
            <a:endParaRPr lang="fr-FR" sz="1600"/>
          </a:p>
          <a:p>
            <a:pPr>
              <a:buFontTx/>
              <a:buChar char="•"/>
            </a:pPr>
            <a:r>
              <a:rPr lang="fr-FR" sz="1600"/>
              <a:t>la gestion de production </a:t>
            </a:r>
          </a:p>
          <a:p>
            <a:pPr>
              <a:buFontTx/>
              <a:buChar char="•"/>
            </a:pPr>
            <a:r>
              <a:rPr lang="fr-FR" sz="1600"/>
              <a:t>le planning et l’ordonnancement d’atelier </a:t>
            </a:r>
          </a:p>
          <a:p>
            <a:pPr>
              <a:buFontTx/>
              <a:buChar char="•"/>
            </a:pPr>
            <a:r>
              <a:rPr lang="fr-FR" sz="1600"/>
              <a:t>l’approvisionnement des composants et ingrédients nécessaires à la fabrication </a:t>
            </a:r>
          </a:p>
          <a:p>
            <a:pPr>
              <a:buFontTx/>
              <a:buChar char="•"/>
            </a:pPr>
            <a:r>
              <a:rPr lang="fr-FR" sz="1600"/>
              <a:t>leur mise à disposition le long des chaînes de production </a:t>
            </a:r>
          </a:p>
          <a:p>
            <a:pPr>
              <a:buFontTx/>
              <a:buChar char="•"/>
            </a:pPr>
            <a:r>
              <a:rPr lang="fr-FR" sz="1600"/>
              <a:t>le stockage des produits finis ou des </a:t>
            </a:r>
            <a:r>
              <a:rPr lang="fr-FR" sz="1600">
                <a:hlinkClick r:id="rId4" action="ppaction://hlinksldjump"/>
              </a:rPr>
              <a:t>en-cours</a:t>
            </a:r>
            <a:r>
              <a:rPr lang="fr-FR" sz="1600" b="1">
                <a:hlinkClick r:id="rId4" action="ppaction://hlinksldjump"/>
              </a:rPr>
              <a:t> </a:t>
            </a:r>
            <a:r>
              <a:rPr lang="fr-FR" sz="1600"/>
              <a:t>  </a:t>
            </a:r>
          </a:p>
          <a:p>
            <a:pPr>
              <a:buFontTx/>
              <a:buChar char="•"/>
            </a:pPr>
            <a:r>
              <a:rPr lang="fr-FR" sz="1600"/>
              <a:t>la prévision des besoins </a:t>
            </a:r>
          </a:p>
          <a:p>
            <a:endParaRPr lang="fr-FR" sz="1600"/>
          </a:p>
        </p:txBody>
      </p:sp>
      <p:sp>
        <p:nvSpPr>
          <p:cNvPr id="30731" name="Text Box 11"/>
          <p:cNvSpPr txBox="1">
            <a:spLocks noChangeArrowheads="1"/>
          </p:cNvSpPr>
          <p:nvPr/>
        </p:nvSpPr>
        <p:spPr bwMode="auto">
          <a:xfrm>
            <a:off x="311150" y="4725988"/>
            <a:ext cx="8437563" cy="1314450"/>
          </a:xfrm>
          <a:prstGeom prst="rect">
            <a:avLst/>
          </a:prstGeom>
          <a:noFill/>
          <a:ln w="9525">
            <a:noFill/>
            <a:miter lim="800000"/>
            <a:headEnd/>
            <a:tailEnd/>
          </a:ln>
          <a:effectLst/>
        </p:spPr>
        <p:txBody>
          <a:bodyPr>
            <a:spAutoFit/>
          </a:bodyPr>
          <a:lstStyle/>
          <a:p>
            <a:r>
              <a:rPr lang="fr-FR" sz="1600"/>
              <a:t>On peut y ajouter les métiers de l’approvisionnement usine : acheteurs, logisticiens amont, etc.</a:t>
            </a:r>
          </a:p>
          <a:p>
            <a:r>
              <a:rPr lang="fr-FR" sz="1600"/>
              <a:t>Le MRP (Materials Requirement Planning ou Manufacturing Resource Planning) est un aspect de la logistique d'approvisionnement relié à la planification de la production : il est géré par système informatique</a:t>
            </a: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fr-FR">
                <a:solidFill>
                  <a:srgbClr val="0000FF"/>
                </a:solidFill>
              </a:rPr>
              <a:t>En-cours</a:t>
            </a:r>
          </a:p>
        </p:txBody>
      </p:sp>
      <p:sp>
        <p:nvSpPr>
          <p:cNvPr id="286723" name="Rectangle 3"/>
          <p:cNvSpPr>
            <a:spLocks noGrp="1" noChangeArrowheads="1"/>
          </p:cNvSpPr>
          <p:nvPr>
            <p:ph idx="1"/>
          </p:nvPr>
        </p:nvSpPr>
        <p:spPr>
          <a:xfrm>
            <a:off x="685800" y="2743200"/>
            <a:ext cx="8001000" cy="1828800"/>
          </a:xfrm>
        </p:spPr>
        <p:txBody>
          <a:bodyPr/>
          <a:lstStyle/>
          <a:p>
            <a:pPr marL="0" indent="0">
              <a:buFontTx/>
              <a:buNone/>
            </a:pPr>
            <a:r>
              <a:rPr lang="fr-FR" sz="1800"/>
              <a:t>Produits non finis en cours de production en usine entre deux opérations industrielles</a:t>
            </a: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Grp="1" noChangeArrowheads="1"/>
          </p:cNvSpPr>
          <p:nvPr>
            <p:ph type="title"/>
          </p:nvPr>
        </p:nvSpPr>
        <p:spPr/>
        <p:txBody>
          <a:bodyPr/>
          <a:lstStyle/>
          <a:p>
            <a:r>
              <a:rPr lang="fr-FR"/>
              <a:t>Logistique de production</a:t>
            </a:r>
          </a:p>
        </p:txBody>
      </p:sp>
      <p:pic>
        <p:nvPicPr>
          <p:cNvPr id="37892" name="Picture 4" descr="m1c1s1ss4g"/>
          <p:cNvPicPr>
            <a:picLocks noGrp="1" noChangeAspect="1" noChangeArrowheads="1"/>
          </p:cNvPicPr>
          <p:nvPr>
            <p:ph idx="1"/>
          </p:nvPr>
        </p:nvPicPr>
        <p:blipFill>
          <a:blip r:embed="rId2"/>
          <a:srcRect/>
          <a:stretch>
            <a:fillRect/>
          </a:stretch>
        </p:blipFill>
        <p:spPr>
          <a:xfrm>
            <a:off x="1116013" y="1484313"/>
            <a:ext cx="6551612" cy="4679950"/>
          </a:xfrm>
          <a:noFill/>
          <a:ln/>
        </p:spPr>
      </p:pic>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fr-FR">
                <a:solidFill>
                  <a:srgbClr val="0000FF"/>
                </a:solidFill>
              </a:rPr>
              <a:t>Logistique de soutien</a:t>
            </a:r>
          </a:p>
        </p:txBody>
      </p:sp>
      <p:sp>
        <p:nvSpPr>
          <p:cNvPr id="287748" name="Text Box 4"/>
          <p:cNvSpPr txBox="1">
            <a:spLocks noChangeArrowheads="1"/>
          </p:cNvSpPr>
          <p:nvPr/>
        </p:nvSpPr>
        <p:spPr bwMode="auto">
          <a:xfrm>
            <a:off x="225425" y="2751138"/>
            <a:ext cx="8550275" cy="641350"/>
          </a:xfrm>
          <a:prstGeom prst="rect">
            <a:avLst/>
          </a:prstGeom>
          <a:noFill/>
          <a:ln w="9525">
            <a:noFill/>
            <a:miter lim="800000"/>
            <a:headEnd/>
            <a:tailEnd/>
          </a:ln>
          <a:effectLst/>
        </p:spPr>
        <p:txBody>
          <a:bodyPr>
            <a:spAutoFit/>
          </a:bodyPr>
          <a:lstStyle/>
          <a:p>
            <a:r>
              <a:rPr lang="fr-FR"/>
              <a:t>Ensemble des activités logistique consistant à maintenir disponible ou en activité un système tel qu’une machine, un véhicule, un système d’armes, etc</a:t>
            </a: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fr-FR" sz="2400" b="1" dirty="0"/>
              <a:t> Les différentes logistiques : la logistique de soutien</a:t>
            </a:r>
          </a:p>
        </p:txBody>
      </p:sp>
      <p:sp>
        <p:nvSpPr>
          <p:cNvPr id="43014" name="Text Box 6"/>
          <p:cNvSpPr txBox="1">
            <a:spLocks noChangeArrowheads="1"/>
          </p:cNvSpPr>
          <p:nvPr/>
        </p:nvSpPr>
        <p:spPr bwMode="auto">
          <a:xfrm>
            <a:off x="3995738" y="3744913"/>
            <a:ext cx="4826000" cy="2811462"/>
          </a:xfrm>
          <a:prstGeom prst="rect">
            <a:avLst/>
          </a:prstGeom>
          <a:noFill/>
          <a:ln w="9525">
            <a:noFill/>
            <a:miter lim="800000"/>
            <a:headEnd/>
            <a:tailEnd/>
          </a:ln>
          <a:effectLst/>
        </p:spPr>
        <p:txBody>
          <a:bodyPr>
            <a:spAutoFit/>
          </a:bodyPr>
          <a:lstStyle/>
          <a:p>
            <a:r>
              <a:rPr lang="fr-FR" sz="1600" dirty="0"/>
              <a:t>Les métiers de la </a:t>
            </a:r>
            <a:r>
              <a:rPr lang="fr-FR" b="1" dirty="0">
                <a:hlinkClick r:id="rId2" action="ppaction://hlinksldjump"/>
              </a:rPr>
              <a:t>logistique de soutien</a:t>
            </a:r>
            <a:r>
              <a:rPr lang="fr-FR" sz="1600" dirty="0"/>
              <a:t> sont très nombreux :</a:t>
            </a:r>
          </a:p>
          <a:p>
            <a:pPr lvl="1">
              <a:buFontTx/>
              <a:buChar char="•"/>
            </a:pPr>
            <a:r>
              <a:rPr lang="fr-FR" sz="1600" dirty="0"/>
              <a:t>logisticiens, rédacteurs de documentation, analystes de fiabilité, mainteniciens, </a:t>
            </a:r>
          </a:p>
          <a:p>
            <a:pPr lvl="1">
              <a:buFontTx/>
              <a:buChar char="•"/>
            </a:pPr>
            <a:r>
              <a:rPr lang="fr-FR" sz="1600" dirty="0"/>
              <a:t>organisateurs, formateurs </a:t>
            </a:r>
          </a:p>
          <a:p>
            <a:pPr lvl="1">
              <a:buFontTx/>
              <a:buChar char="•"/>
            </a:pPr>
            <a:r>
              <a:rPr lang="fr-FR" sz="1600" dirty="0"/>
              <a:t>transporteurs, logisticiens opérationnels </a:t>
            </a:r>
          </a:p>
          <a:p>
            <a:pPr lvl="1">
              <a:buFontTx/>
              <a:buChar char="•"/>
            </a:pPr>
            <a:r>
              <a:rPr lang="fr-FR" sz="1600" dirty="0"/>
              <a:t>réparateurs, techniciens à tous les échelons (terrain, ateliers rapprochés, ateliers de réparation, usine) </a:t>
            </a:r>
          </a:p>
          <a:p>
            <a:pPr lvl="1">
              <a:buFontTx/>
              <a:buChar char="•"/>
            </a:pPr>
            <a:r>
              <a:rPr lang="fr-FR" sz="1600" dirty="0"/>
              <a:t>gestionnaire de pièces de rechange </a:t>
            </a:r>
          </a:p>
          <a:p>
            <a:pPr lvl="1">
              <a:buFontTx/>
              <a:buChar char="•"/>
            </a:pPr>
            <a:r>
              <a:rPr lang="fr-FR" sz="1600" dirty="0" err="1"/>
              <a:t>etc</a:t>
            </a:r>
            <a:r>
              <a:rPr lang="fr-FR" sz="1600" dirty="0"/>
              <a:t> … </a:t>
            </a:r>
          </a:p>
        </p:txBody>
      </p:sp>
      <p:sp>
        <p:nvSpPr>
          <p:cNvPr id="43015" name="Text Box 7"/>
          <p:cNvSpPr txBox="1">
            <a:spLocks noChangeArrowheads="1"/>
          </p:cNvSpPr>
          <p:nvPr/>
        </p:nvSpPr>
        <p:spPr bwMode="auto">
          <a:xfrm>
            <a:off x="519113" y="1289050"/>
            <a:ext cx="8229600" cy="2047875"/>
          </a:xfrm>
          <a:prstGeom prst="rect">
            <a:avLst/>
          </a:prstGeom>
          <a:noFill/>
          <a:ln w="9525">
            <a:noFill/>
            <a:miter lim="800000"/>
            <a:headEnd/>
            <a:tailEnd/>
          </a:ln>
          <a:effectLst/>
        </p:spPr>
        <p:txBody>
          <a:bodyPr>
            <a:spAutoFit/>
          </a:bodyPr>
          <a:lstStyle/>
          <a:p>
            <a:r>
              <a:rPr lang="fr-FR" sz="1600" dirty="0"/>
              <a:t>Ensemble des activités logistiques consistant à maintenir disponible ou en activité un système tel qu’une machine, un véhicule ; un système d’armes, …</a:t>
            </a:r>
          </a:p>
          <a:p>
            <a:r>
              <a:rPr lang="fr-FR" sz="1600" dirty="0"/>
              <a:t>Issue des logistiques de soutien militaire des systèmes d’armes : l’iceberg des coûts d’un système d’arme montre qu’en plus du coût du système lui même, il faut ajouter tous les coûts logistiques nécessaires pour maintenir le système en fonctionnement opérationnel. Ceci permet de comparer différents systèmes d’armes en tenant compte de tous leurs coûts tout au long de leur vie et non seulement de leurs coûts d’achat.</a:t>
            </a:r>
          </a:p>
          <a:p>
            <a:endParaRPr lang="fr-FR" sz="1600" dirty="0"/>
          </a:p>
        </p:txBody>
      </p:sp>
      <p:grpSp>
        <p:nvGrpSpPr>
          <p:cNvPr id="2" name="Group 9"/>
          <p:cNvGrpSpPr>
            <a:grpSpLocks/>
          </p:cNvGrpSpPr>
          <p:nvPr/>
        </p:nvGrpSpPr>
        <p:grpSpPr bwMode="auto">
          <a:xfrm>
            <a:off x="974725" y="4038600"/>
            <a:ext cx="2284413" cy="2136775"/>
            <a:chOff x="385" y="2341"/>
            <a:chExt cx="1876" cy="1778"/>
          </a:xfrm>
        </p:grpSpPr>
        <p:pic>
          <p:nvPicPr>
            <p:cNvPr id="43012" name="Picture 4" descr="m1c1s1ss5g">
              <a:hlinkClick r:id="rId3" action="ppaction://hlinksldjump"/>
            </p:cNvPr>
            <p:cNvPicPr>
              <a:picLocks noChangeAspect="1" noChangeArrowheads="1"/>
            </p:cNvPicPr>
            <p:nvPr/>
          </p:nvPicPr>
          <p:blipFill>
            <a:blip r:embed="rId4"/>
            <a:srcRect/>
            <a:stretch>
              <a:fillRect/>
            </a:stretch>
          </p:blipFill>
          <p:spPr bwMode="auto">
            <a:xfrm>
              <a:off x="385" y="2341"/>
              <a:ext cx="1876" cy="1778"/>
            </a:xfrm>
            <a:prstGeom prst="rect">
              <a:avLst/>
            </a:prstGeom>
            <a:noFill/>
            <a:ln w="9525">
              <a:solidFill>
                <a:schemeClr val="tx1"/>
              </a:solidFill>
              <a:miter lim="800000"/>
              <a:headEnd/>
              <a:tailEnd/>
            </a:ln>
            <a:effectLst/>
          </p:spPr>
        </p:pic>
        <p:sp>
          <p:nvSpPr>
            <p:cNvPr id="43016" name="Sound"/>
            <p:cNvSpPr>
              <a:spLocks noEditPoints="1" noChangeArrowheads="1"/>
            </p:cNvSpPr>
            <p:nvPr/>
          </p:nvSpPr>
          <p:spPr bwMode="auto">
            <a:xfrm>
              <a:off x="385" y="3793"/>
              <a:ext cx="298" cy="298"/>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chemeClr val="tx1"/>
              </a:solidFill>
              <a:miter lim="800000"/>
              <a:headEnd/>
              <a:tailEnd/>
            </a:ln>
            <a:effectLst>
              <a:outerShdw dist="107763" dir="2700000" algn="ctr" rotWithShape="0">
                <a:srgbClr val="808080"/>
              </a:outerShdw>
            </a:effectLst>
          </p:spPr>
          <p:txBody>
            <a:bodyPr/>
            <a:lstStyle/>
            <a:p>
              <a:endParaRPr lang="fr-FR"/>
            </a:p>
          </p:txBody>
        </p:sp>
      </p:gr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p:cNvSpPr>
            <a:spLocks noGrp="1" noChangeArrowheads="1"/>
          </p:cNvSpPr>
          <p:nvPr>
            <p:ph type="title"/>
          </p:nvPr>
        </p:nvSpPr>
        <p:spPr/>
        <p:txBody>
          <a:bodyPr/>
          <a:lstStyle/>
          <a:p>
            <a:r>
              <a:rPr lang="fr-FR"/>
              <a:t>Logistique de soutien</a:t>
            </a:r>
          </a:p>
        </p:txBody>
      </p:sp>
      <p:pic>
        <p:nvPicPr>
          <p:cNvPr id="46084" name="Picture 4" descr="m1c1s1ss5g"/>
          <p:cNvPicPr>
            <a:picLocks noGrp="1" noChangeAspect="1" noChangeArrowheads="1"/>
          </p:cNvPicPr>
          <p:nvPr>
            <p:ph idx="1"/>
          </p:nvPr>
        </p:nvPicPr>
        <p:blipFill>
          <a:blip r:embed="rId3"/>
          <a:srcRect/>
          <a:stretch>
            <a:fillRect/>
          </a:stretch>
        </p:blipFill>
        <p:spPr>
          <a:xfrm>
            <a:off x="2386013" y="1790700"/>
            <a:ext cx="4371975" cy="4143375"/>
          </a:xfrm>
          <a:noFill/>
          <a:ln/>
        </p:spPr>
      </p:pic>
      <p:pic>
        <p:nvPicPr>
          <p:cNvPr id="46090" name="logistique 1.1.5.mp3">
            <a:hlinkClick r:id="" action="ppaction://media"/>
          </p:cNvPr>
          <p:cNvPicPr>
            <a:picLocks noRot="1" noChangeAspect="1" noChangeArrowheads="1"/>
          </p:cNvPicPr>
          <p:nvPr>
            <a:audioFile r:link="rId1"/>
          </p:nvPr>
        </p:nvPicPr>
        <p:blipFill>
          <a:blip r:embed="rId4"/>
          <a:srcRect/>
          <a:stretch>
            <a:fillRect/>
          </a:stretch>
        </p:blipFill>
        <p:spPr bwMode="auto">
          <a:xfrm>
            <a:off x="4572000" y="6103938"/>
            <a:ext cx="457200" cy="457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400" fill="hold"/>
                                        <p:tgtEl>
                                          <p:spTgt spid="4609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6090"/>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fr-FR" sz="2400" b="1" dirty="0"/>
              <a:t> Les différentes logistiques : la logistique de distribution</a:t>
            </a:r>
          </a:p>
        </p:txBody>
      </p:sp>
      <p:pic>
        <p:nvPicPr>
          <p:cNvPr id="50180" name="Picture 4" descr="m1c1s1ss6g">
            <a:hlinkClick r:id="rId2" action="ppaction://hlinksldjump"/>
          </p:cNvPr>
          <p:cNvPicPr>
            <a:picLocks noGrp="1" noChangeAspect="1" noChangeArrowheads="1"/>
          </p:cNvPicPr>
          <p:nvPr>
            <p:ph idx="1"/>
          </p:nvPr>
        </p:nvPicPr>
        <p:blipFill>
          <a:blip r:embed="rId3"/>
          <a:srcRect/>
          <a:stretch>
            <a:fillRect/>
          </a:stretch>
        </p:blipFill>
        <p:spPr>
          <a:xfrm>
            <a:off x="611188" y="2492375"/>
            <a:ext cx="3960812" cy="2536825"/>
          </a:xfrm>
          <a:ln/>
        </p:spPr>
      </p:pic>
      <p:sp>
        <p:nvSpPr>
          <p:cNvPr id="50182" name="Text Box 6"/>
          <p:cNvSpPr txBox="1">
            <a:spLocks noChangeArrowheads="1"/>
          </p:cNvSpPr>
          <p:nvPr/>
        </p:nvSpPr>
        <p:spPr bwMode="auto">
          <a:xfrm>
            <a:off x="395288" y="1341438"/>
            <a:ext cx="8532812" cy="825500"/>
          </a:xfrm>
          <a:prstGeom prst="rect">
            <a:avLst/>
          </a:prstGeom>
          <a:noFill/>
          <a:ln w="9525">
            <a:noFill/>
            <a:miter lim="800000"/>
            <a:headEnd/>
            <a:tailEnd/>
          </a:ln>
          <a:effectLst/>
        </p:spPr>
        <p:txBody>
          <a:bodyPr>
            <a:spAutoFit/>
          </a:bodyPr>
          <a:lstStyle/>
          <a:p>
            <a:r>
              <a:rPr lang="fr-FR" sz="1600"/>
              <a:t>La logistique de distribution connaît beaucoup d’évolutions actuellement depuis la distribution historique ci-dessus, la grande distribution (supermarchés, hypermarchés), la vente par correspondance, </a:t>
            </a:r>
            <a:r>
              <a:rPr lang="fr-FR" sz="1600" b="1">
                <a:hlinkClick r:id="rId4" action="ppaction://hlinksldjump"/>
              </a:rPr>
              <a:t>l’e-commerce</a:t>
            </a:r>
            <a:r>
              <a:rPr lang="fr-FR" sz="1600"/>
              <a:t> </a:t>
            </a:r>
          </a:p>
        </p:txBody>
      </p:sp>
      <p:sp>
        <p:nvSpPr>
          <p:cNvPr id="50183" name="Text Box 7"/>
          <p:cNvSpPr txBox="1">
            <a:spLocks noChangeArrowheads="1"/>
          </p:cNvSpPr>
          <p:nvPr/>
        </p:nvSpPr>
        <p:spPr bwMode="auto">
          <a:xfrm>
            <a:off x="5364163" y="2636838"/>
            <a:ext cx="3529012" cy="2441575"/>
          </a:xfrm>
          <a:prstGeom prst="rect">
            <a:avLst/>
          </a:prstGeom>
          <a:noFill/>
          <a:ln w="9525">
            <a:solidFill>
              <a:schemeClr val="tx1"/>
            </a:solidFill>
            <a:miter lim="800000"/>
            <a:headEnd/>
            <a:tailEnd/>
          </a:ln>
          <a:effectLst/>
        </p:spPr>
        <p:txBody>
          <a:bodyPr>
            <a:spAutoFit/>
          </a:bodyPr>
          <a:lstStyle/>
          <a:p>
            <a:pPr>
              <a:buFontTx/>
              <a:buChar char="•"/>
            </a:pPr>
            <a:r>
              <a:rPr lang="fr-FR" sz="1400"/>
              <a:t>Logisticien de la grande   distribution </a:t>
            </a:r>
          </a:p>
          <a:p>
            <a:pPr>
              <a:buFontTx/>
              <a:buChar char="•"/>
            </a:pPr>
            <a:r>
              <a:rPr lang="fr-FR" sz="1400"/>
              <a:t>Gestionnaire de transports, </a:t>
            </a:r>
            <a:r>
              <a:rPr lang="fr-FR" sz="1400">
                <a:solidFill>
                  <a:srgbClr val="FF0000"/>
                </a:solidFill>
                <a:hlinkClick r:id="rId5" action="ppaction://hlinksldjump"/>
              </a:rPr>
              <a:t>chargeur</a:t>
            </a:r>
            <a:r>
              <a:rPr lang="fr-FR" sz="1400"/>
              <a:t> </a:t>
            </a:r>
          </a:p>
          <a:p>
            <a:pPr>
              <a:buFontTx/>
              <a:buChar char="•"/>
            </a:pPr>
            <a:r>
              <a:rPr lang="fr-FR" sz="1400"/>
              <a:t>Responsable de plates-formes </a:t>
            </a:r>
          </a:p>
          <a:p>
            <a:pPr>
              <a:buFontTx/>
              <a:buChar char="•"/>
            </a:pPr>
            <a:r>
              <a:rPr lang="fr-FR" sz="1400"/>
              <a:t>Magasinier, manutentionnaire sur </a:t>
            </a:r>
            <a:r>
              <a:rPr lang="fr-FR" sz="1400">
                <a:solidFill>
                  <a:srgbClr val="FF0000"/>
                </a:solidFill>
                <a:hlinkClick r:id="rId6" action="ppaction://hlinksldjump"/>
              </a:rPr>
              <a:t>plate-forme</a:t>
            </a:r>
            <a:r>
              <a:rPr lang="fr-FR" sz="1400">
                <a:hlinkClick r:id="rId6" action="ppaction://hlinksldjump"/>
              </a:rPr>
              <a:t> </a:t>
            </a:r>
            <a:endParaRPr lang="fr-FR" sz="1400"/>
          </a:p>
          <a:p>
            <a:pPr>
              <a:buFontTx/>
              <a:buChar char="•"/>
            </a:pPr>
            <a:r>
              <a:rPr lang="fr-FR" sz="1400"/>
              <a:t>Manutentionnaire d’arrière magasin et du linéaire </a:t>
            </a:r>
          </a:p>
          <a:p>
            <a:pPr>
              <a:buFontTx/>
              <a:buChar char="•"/>
            </a:pPr>
            <a:r>
              <a:rPr lang="fr-FR" sz="1400"/>
              <a:t>Chef de rayon </a:t>
            </a:r>
          </a:p>
          <a:p>
            <a:pPr>
              <a:buFontTx/>
              <a:buChar char="•"/>
            </a:pPr>
            <a:r>
              <a:rPr lang="fr-FR" sz="1400"/>
              <a:t>Assistant logistique d’un </a:t>
            </a:r>
            <a:r>
              <a:rPr lang="fr-FR" sz="1400">
                <a:hlinkClick r:id="rId7" action="ppaction://hlinksldjump"/>
              </a:rPr>
              <a:t>" </a:t>
            </a:r>
            <a:r>
              <a:rPr lang="fr-FR" sz="1400">
                <a:solidFill>
                  <a:srgbClr val="FF0000"/>
                </a:solidFill>
                <a:hlinkClick r:id="rId7" action="ppaction://hlinksldjump"/>
              </a:rPr>
              <a:t>category manager "</a:t>
            </a:r>
            <a:endParaRPr lang="fr-FR" sz="1400">
              <a:solidFill>
                <a:srgbClr val="FF0000"/>
              </a:solidFill>
            </a:endParaRPr>
          </a:p>
          <a:p>
            <a:pPr>
              <a:buFontTx/>
              <a:buChar char="•"/>
            </a:pPr>
            <a:r>
              <a:rPr lang="fr-FR" sz="1400"/>
              <a:t>Etc … </a:t>
            </a:r>
          </a:p>
        </p:txBody>
      </p:sp>
      <p:sp>
        <p:nvSpPr>
          <p:cNvPr id="50185" name="Rectangle 9"/>
          <p:cNvSpPr>
            <a:spLocks noChangeArrowheads="1"/>
          </p:cNvSpPr>
          <p:nvPr/>
        </p:nvSpPr>
        <p:spPr bwMode="auto">
          <a:xfrm>
            <a:off x="0" y="2547938"/>
            <a:ext cx="9144000" cy="0"/>
          </a:xfrm>
          <a:prstGeom prst="rect">
            <a:avLst/>
          </a:prstGeom>
          <a:noFill/>
          <a:ln w="9525">
            <a:noFill/>
            <a:miter lim="800000"/>
            <a:headEnd/>
            <a:tailEnd/>
          </a:ln>
          <a:effectLst/>
        </p:spPr>
        <p:txBody>
          <a:bodyPr wrap="none" anchor="ctr">
            <a:spAutoFit/>
          </a:bodyPr>
          <a:lstStyle/>
          <a:p>
            <a:endParaRPr lang="fr-FR"/>
          </a:p>
        </p:txBody>
      </p:sp>
      <p:sp>
        <p:nvSpPr>
          <p:cNvPr id="50187" name="Rectangle 11"/>
          <p:cNvSpPr>
            <a:spLocks noChangeArrowheads="1"/>
          </p:cNvSpPr>
          <p:nvPr/>
        </p:nvSpPr>
        <p:spPr bwMode="auto">
          <a:xfrm>
            <a:off x="0" y="2119313"/>
            <a:ext cx="9144000" cy="0"/>
          </a:xfrm>
          <a:prstGeom prst="rect">
            <a:avLst/>
          </a:prstGeom>
          <a:noFill/>
          <a:ln w="9525">
            <a:noFill/>
            <a:miter lim="800000"/>
            <a:headEnd/>
            <a:tailEnd/>
          </a:ln>
          <a:effectLst/>
        </p:spPr>
        <p:txBody>
          <a:bodyPr wrap="none" anchor="ctr">
            <a:spAutoFit/>
          </a:bodyPr>
          <a:lstStyle/>
          <a:p>
            <a:endParaRPr lang="fr-FR"/>
          </a:p>
        </p:txBody>
      </p:sp>
      <p:sp>
        <p:nvSpPr>
          <p:cNvPr id="50191" name="Rectangle 15"/>
          <p:cNvSpPr>
            <a:spLocks noChangeArrowheads="1"/>
          </p:cNvSpPr>
          <p:nvPr/>
        </p:nvSpPr>
        <p:spPr bwMode="auto">
          <a:xfrm>
            <a:off x="250825" y="5168900"/>
            <a:ext cx="8569325" cy="942975"/>
          </a:xfrm>
          <a:prstGeom prst="rect">
            <a:avLst/>
          </a:prstGeom>
          <a:noFill/>
          <a:ln w="9525">
            <a:noFill/>
            <a:miter lim="800000"/>
            <a:headEnd/>
            <a:tailEnd/>
          </a:ln>
          <a:effectLst/>
        </p:spPr>
        <p:txBody>
          <a:bodyPr anchor="ctr">
            <a:spAutoFit/>
          </a:bodyPr>
          <a:lstStyle/>
          <a:p>
            <a:r>
              <a:rPr lang="fr-FR" sz="1400" b="1"/>
              <a:t>11 - Exercice</a:t>
            </a:r>
            <a:endParaRPr lang="fr-FR" sz="1400"/>
          </a:p>
          <a:p>
            <a:r>
              <a:rPr lang="fr-FR" sz="1400"/>
              <a:t>Enumérez le maximum de points de vente que vous fréquentez et essayez de les classer par rapport au tableau 9.1. du § 9.1 du livre de référence, en vous efforçant de les classer non seulement par type mais aussi par caractéristique de la 3ème colonne. </a:t>
            </a: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Freeform 2"/>
          <p:cNvSpPr>
            <a:spLocks/>
          </p:cNvSpPr>
          <p:nvPr/>
        </p:nvSpPr>
        <p:spPr bwMode="auto">
          <a:xfrm>
            <a:off x="2938463" y="6400800"/>
            <a:ext cx="6205537" cy="457200"/>
          </a:xfrm>
          <a:custGeom>
            <a:avLst/>
            <a:gdLst/>
            <a:ahLst/>
            <a:cxnLst>
              <a:cxn ang="0">
                <a:pos x="0" y="288"/>
              </a:cxn>
              <a:cxn ang="0">
                <a:pos x="4560" y="288"/>
              </a:cxn>
              <a:cxn ang="0">
                <a:pos x="4560" y="0"/>
              </a:cxn>
              <a:cxn ang="0">
                <a:pos x="3072" y="144"/>
              </a:cxn>
              <a:cxn ang="0">
                <a:pos x="2304" y="192"/>
              </a:cxn>
              <a:cxn ang="0">
                <a:pos x="0" y="288"/>
              </a:cxn>
            </a:cxnLst>
            <a:rect l="0" t="0" r="r" b="b"/>
            <a:pathLst>
              <a:path w="4560" h="288">
                <a:moveTo>
                  <a:pt x="0" y="288"/>
                </a:moveTo>
                <a:lnTo>
                  <a:pt x="4560" y="288"/>
                </a:lnTo>
                <a:lnTo>
                  <a:pt x="4560" y="0"/>
                </a:lnTo>
                <a:lnTo>
                  <a:pt x="3072" y="144"/>
                </a:lnTo>
                <a:lnTo>
                  <a:pt x="2304" y="192"/>
                </a:lnTo>
                <a:lnTo>
                  <a:pt x="0" y="288"/>
                </a:lnTo>
                <a:close/>
              </a:path>
            </a:pathLst>
          </a:custGeom>
          <a:solidFill>
            <a:schemeClr val="bg2"/>
          </a:solidFill>
          <a:ln w="9525">
            <a:noFill/>
            <a:round/>
            <a:headEnd/>
            <a:tailEnd/>
          </a:ln>
          <a:effectLst/>
        </p:spPr>
        <p:txBody>
          <a:bodyPr wrap="none" anchor="ctr"/>
          <a:lstStyle/>
          <a:p>
            <a:endParaRPr lang="fr-FR"/>
          </a:p>
        </p:txBody>
      </p:sp>
      <p:sp>
        <p:nvSpPr>
          <p:cNvPr id="194563" name="Rectangle 3"/>
          <p:cNvSpPr>
            <a:spLocks noChangeArrowheads="1"/>
          </p:cNvSpPr>
          <p:nvPr/>
        </p:nvSpPr>
        <p:spPr bwMode="auto">
          <a:xfrm>
            <a:off x="395288" y="549275"/>
            <a:ext cx="8569325" cy="647700"/>
          </a:xfrm>
          <a:prstGeom prst="rect">
            <a:avLst/>
          </a:prstGeom>
          <a:noFill/>
          <a:ln w="9525">
            <a:noFill/>
            <a:miter lim="800000"/>
            <a:headEnd/>
            <a:tailEnd/>
          </a:ln>
          <a:effectLst/>
        </p:spPr>
        <p:txBody>
          <a:bodyPr anchor="ctr"/>
          <a:lstStyle/>
          <a:p>
            <a:pPr algn="l"/>
            <a:r>
              <a:rPr lang="fr-FR" sz="2400" b="1" dirty="0" smtClean="0"/>
              <a:t>LA </a:t>
            </a:r>
            <a:r>
              <a:rPr lang="fr-FR" sz="2400" b="1" dirty="0"/>
              <a:t>LOGISTIQUE AUJOURD’HUI</a:t>
            </a:r>
          </a:p>
        </p:txBody>
      </p:sp>
      <p:sp>
        <p:nvSpPr>
          <p:cNvPr id="194565" name="Rectangle 5"/>
          <p:cNvSpPr>
            <a:spLocks noChangeArrowheads="1"/>
          </p:cNvSpPr>
          <p:nvPr/>
        </p:nvSpPr>
        <p:spPr bwMode="auto">
          <a:xfrm>
            <a:off x="0" y="0"/>
            <a:ext cx="250825" cy="6858000"/>
          </a:xfrm>
          <a:prstGeom prst="rect">
            <a:avLst/>
          </a:prstGeom>
          <a:solidFill>
            <a:schemeClr val="bg2"/>
          </a:solidFill>
          <a:ln w="9525" algn="ctr">
            <a:solidFill>
              <a:schemeClr val="bg2"/>
            </a:solidFill>
            <a:miter lim="800000"/>
            <a:headEnd/>
            <a:tailEnd/>
          </a:ln>
          <a:effectLst/>
        </p:spPr>
        <p:txBody>
          <a:bodyPr lIns="90000" tIns="46800" rIns="90000" bIns="46800" anchor="ctr"/>
          <a:lstStyle/>
          <a:p>
            <a:pPr marL="342900" indent="-342900" algn="l"/>
            <a:endParaRPr lang="fr-FR" sz="1800">
              <a:latin typeface="Arial" charset="0"/>
            </a:endParaRPr>
          </a:p>
        </p:txBody>
      </p:sp>
      <p:sp>
        <p:nvSpPr>
          <p:cNvPr id="194567" name="Text Box 7"/>
          <p:cNvSpPr txBox="1">
            <a:spLocks noChangeArrowheads="1"/>
          </p:cNvSpPr>
          <p:nvPr/>
        </p:nvSpPr>
        <p:spPr bwMode="auto">
          <a:xfrm>
            <a:off x="179388" y="1730375"/>
            <a:ext cx="8569325" cy="4435475"/>
          </a:xfrm>
          <a:prstGeom prst="rect">
            <a:avLst/>
          </a:prstGeom>
          <a:noFill/>
          <a:ln w="9525" algn="ctr">
            <a:noFill/>
            <a:miter lim="800000"/>
            <a:headEnd/>
            <a:tailEnd/>
          </a:ln>
          <a:effectLst/>
        </p:spPr>
        <p:txBody>
          <a:bodyPr lIns="90000" tIns="46800" rIns="90000" bIns="46800">
            <a:spAutoFit/>
          </a:bodyPr>
          <a:lstStyle/>
          <a:p>
            <a:pPr lvl="1" algn="l">
              <a:lnSpc>
                <a:spcPct val="130000"/>
              </a:lnSpc>
              <a:spcBef>
                <a:spcPct val="50000"/>
              </a:spcBef>
              <a:buFont typeface="Wingdings" pitchFamily="2" charset="2"/>
              <a:buBlip>
                <a:blip r:embed="rId2"/>
              </a:buBlip>
            </a:pPr>
            <a:r>
              <a:rPr lang="fr-FR" sz="1800" dirty="0">
                <a:solidFill>
                  <a:schemeClr val="tx2"/>
                </a:solidFill>
              </a:rPr>
              <a:t> 1948: « mouvement de manutention du point de production au point de consommation » </a:t>
            </a:r>
            <a:r>
              <a:rPr lang="fr-FR" sz="1800" i="1" dirty="0">
                <a:solidFill>
                  <a:schemeClr val="tx2"/>
                </a:solidFill>
              </a:rPr>
              <a:t>(American Marketing Association)</a:t>
            </a:r>
          </a:p>
          <a:p>
            <a:pPr lvl="1" algn="l">
              <a:lnSpc>
                <a:spcPct val="130000"/>
              </a:lnSpc>
              <a:spcBef>
                <a:spcPct val="50000"/>
              </a:spcBef>
              <a:buFont typeface="Wingdings" pitchFamily="2" charset="2"/>
              <a:buBlip>
                <a:blip r:embed="rId2"/>
              </a:buBlip>
            </a:pPr>
            <a:r>
              <a:rPr lang="fr-FR" sz="1800" dirty="0">
                <a:solidFill>
                  <a:schemeClr val="tx2"/>
                </a:solidFill>
              </a:rPr>
              <a:t>1962: « toutes les activités physiques et administratives nécessaires au mouvement de produits, des lieux de production aux lieux de consommation » </a:t>
            </a:r>
            <a:r>
              <a:rPr lang="fr-FR" sz="1800" i="1" dirty="0">
                <a:solidFill>
                  <a:schemeClr val="tx2"/>
                </a:solidFill>
              </a:rPr>
              <a:t>(National Council of </a:t>
            </a:r>
            <a:r>
              <a:rPr lang="fr-FR" sz="1800" i="1" dirty="0" err="1">
                <a:solidFill>
                  <a:schemeClr val="tx2"/>
                </a:solidFill>
              </a:rPr>
              <a:t>Physical</a:t>
            </a:r>
            <a:r>
              <a:rPr lang="fr-FR" sz="1800" i="1" dirty="0">
                <a:solidFill>
                  <a:schemeClr val="tx2"/>
                </a:solidFill>
              </a:rPr>
              <a:t> Distribution Management)</a:t>
            </a:r>
          </a:p>
          <a:p>
            <a:pPr lvl="1" algn="l">
              <a:lnSpc>
                <a:spcPct val="130000"/>
              </a:lnSpc>
              <a:spcBef>
                <a:spcPct val="50000"/>
              </a:spcBef>
              <a:buFont typeface="Wingdings" pitchFamily="2" charset="2"/>
              <a:buBlip>
                <a:blip r:embed="rId2"/>
              </a:buBlip>
            </a:pPr>
            <a:r>
              <a:rPr lang="fr-FR" sz="1800" dirty="0">
                <a:solidFill>
                  <a:schemeClr val="tx2"/>
                </a:solidFill>
              </a:rPr>
              <a:t> 1970: « technique de contrôle et de gestion des flux de matières et produits depuis leur source d’approvisionnement jusqu’à leur point de consommation » </a:t>
            </a:r>
            <a:r>
              <a:rPr lang="fr-FR" sz="1800" i="1" dirty="0">
                <a:solidFill>
                  <a:schemeClr val="tx2"/>
                </a:solidFill>
              </a:rPr>
              <a:t>(Magee)</a:t>
            </a:r>
          </a:p>
          <a:p>
            <a:pPr lvl="1" algn="l">
              <a:lnSpc>
                <a:spcPct val="130000"/>
              </a:lnSpc>
              <a:spcBef>
                <a:spcPct val="50000"/>
              </a:spcBef>
              <a:buFont typeface="Wingdings" pitchFamily="2" charset="2"/>
              <a:buBlip>
                <a:blip r:embed="rId2"/>
              </a:buBlip>
            </a:pPr>
            <a:r>
              <a:rPr lang="fr-FR" sz="1800" dirty="0"/>
              <a:t> </a:t>
            </a:r>
            <a:r>
              <a:rPr lang="fr-FR" sz="1800" dirty="0">
                <a:solidFill>
                  <a:schemeClr val="tx2"/>
                </a:solidFill>
              </a:rPr>
              <a:t>1978: « la logistique englobe les activités qui maîtrisent les flux de produits, la coordination des ressources et des débouchés, en réalisant un niveau de service donné au moindre coût » </a:t>
            </a:r>
            <a:r>
              <a:rPr lang="fr-FR" sz="1800" i="1" dirty="0">
                <a:solidFill>
                  <a:schemeClr val="tx2"/>
                </a:solidFill>
              </a:rPr>
              <a:t>(James </a:t>
            </a:r>
            <a:r>
              <a:rPr lang="fr-FR" sz="1800" i="1" dirty="0" err="1">
                <a:solidFill>
                  <a:schemeClr val="tx2"/>
                </a:solidFill>
              </a:rPr>
              <a:t>Heskett</a:t>
            </a:r>
            <a:r>
              <a:rPr lang="fr-FR" sz="1800" i="1" dirty="0">
                <a:solidFill>
                  <a:schemeClr val="tx2"/>
                </a:solidFill>
              </a:rPr>
              <a:t>)</a:t>
            </a:r>
          </a:p>
        </p:txBody>
      </p:sp>
      <p:sp>
        <p:nvSpPr>
          <p:cNvPr id="194568" name="Rectangle 8"/>
          <p:cNvSpPr>
            <a:spLocks noChangeArrowheads="1"/>
          </p:cNvSpPr>
          <p:nvPr/>
        </p:nvSpPr>
        <p:spPr bwMode="auto">
          <a:xfrm>
            <a:off x="395288" y="1052513"/>
            <a:ext cx="4897437" cy="647700"/>
          </a:xfrm>
          <a:prstGeom prst="rect">
            <a:avLst/>
          </a:prstGeom>
          <a:noFill/>
          <a:ln w="9525">
            <a:noFill/>
            <a:miter lim="800000"/>
            <a:headEnd/>
            <a:tailEnd/>
          </a:ln>
          <a:effectLst/>
        </p:spPr>
        <p:txBody>
          <a:bodyPr anchor="ctr"/>
          <a:lstStyle/>
          <a:p>
            <a:pPr algn="l"/>
            <a:r>
              <a:rPr lang="fr-FR" sz="2000" b="1">
                <a:solidFill>
                  <a:schemeClr val="accent1"/>
                </a:solidFill>
              </a:rPr>
              <a:t>Évolution des définitions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fr-FR">
                <a:solidFill>
                  <a:srgbClr val="0000FF"/>
                </a:solidFill>
              </a:rPr>
              <a:t>Chargeur</a:t>
            </a:r>
          </a:p>
        </p:txBody>
      </p:sp>
      <p:sp>
        <p:nvSpPr>
          <p:cNvPr id="266243" name="Rectangle 3"/>
          <p:cNvSpPr>
            <a:spLocks noGrp="1" noChangeArrowheads="1"/>
          </p:cNvSpPr>
          <p:nvPr>
            <p:ph type="body" idx="1"/>
          </p:nvPr>
        </p:nvSpPr>
        <p:spPr>
          <a:xfrm>
            <a:off x="457200" y="2438400"/>
            <a:ext cx="8229600" cy="2362200"/>
          </a:xfrm>
        </p:spPr>
        <p:txBody>
          <a:bodyPr/>
          <a:lstStyle/>
          <a:p>
            <a:pPr marL="0" indent="0">
              <a:buFontTx/>
              <a:buNone/>
            </a:pPr>
            <a:r>
              <a:rPr lang="fr-FR" sz="1800" dirty="0"/>
              <a:t>Celui qui, commissionnaire ou industriel, fait appel à un transporteur</a:t>
            </a:r>
          </a:p>
          <a:p>
            <a:pPr marL="0" indent="0"/>
            <a:endParaRPr lang="fr-FR" sz="1800" dirty="0"/>
          </a:p>
          <a:p>
            <a:pPr marL="0" indent="0">
              <a:buFontTx/>
              <a:buNone/>
            </a:pPr>
            <a:r>
              <a:rPr lang="fr-FR" sz="1800" dirty="0"/>
              <a:t>L'expression donneur d'ordre est plus souvent utilisé à la place dans les textes récents</a:t>
            </a: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ctrTitle"/>
          </p:nvPr>
        </p:nvSpPr>
        <p:spPr>
          <a:xfrm>
            <a:off x="685800" y="457200"/>
            <a:ext cx="7772400" cy="1143000"/>
          </a:xfrm>
        </p:spPr>
        <p:txBody>
          <a:bodyPr/>
          <a:lstStyle/>
          <a:p>
            <a:r>
              <a:rPr lang="fr-FR">
                <a:solidFill>
                  <a:srgbClr val="0000FF"/>
                </a:solidFill>
              </a:rPr>
              <a:t>E-commerce</a:t>
            </a:r>
          </a:p>
        </p:txBody>
      </p:sp>
      <p:sp>
        <p:nvSpPr>
          <p:cNvPr id="288771" name="Rectangle 3"/>
          <p:cNvSpPr>
            <a:spLocks noGrp="1" noChangeArrowheads="1"/>
          </p:cNvSpPr>
          <p:nvPr>
            <p:ph type="subTitle" idx="1"/>
          </p:nvPr>
        </p:nvSpPr>
        <p:spPr>
          <a:xfrm>
            <a:off x="381000" y="2743200"/>
            <a:ext cx="8458200" cy="1752600"/>
          </a:xfrm>
        </p:spPr>
        <p:txBody>
          <a:bodyPr>
            <a:normAutofit/>
          </a:bodyPr>
          <a:lstStyle/>
          <a:p>
            <a:pPr algn="l"/>
            <a:r>
              <a:rPr lang="fr-FR" sz="1800" dirty="0">
                <a:solidFill>
                  <a:schemeClr val="tx1"/>
                </a:solidFill>
              </a:rPr>
              <a:t>E-business, </a:t>
            </a:r>
            <a:r>
              <a:rPr lang="fr-FR" sz="1800" dirty="0" err="1">
                <a:solidFill>
                  <a:schemeClr val="tx1"/>
                </a:solidFill>
              </a:rPr>
              <a:t>electronic</a:t>
            </a:r>
            <a:r>
              <a:rPr lang="fr-FR" sz="1800" dirty="0">
                <a:solidFill>
                  <a:schemeClr val="tx1"/>
                </a:solidFill>
              </a:rPr>
              <a:t> business : vente par Internet encore appelé commerce électronique ; à noter que le e-commerce ou commerce </a:t>
            </a:r>
            <a:r>
              <a:rPr lang="fr-FR" sz="1800" dirty="0" smtClean="0">
                <a:solidFill>
                  <a:schemeClr val="tx1"/>
                </a:solidFill>
              </a:rPr>
              <a:t>électronique </a:t>
            </a:r>
            <a:r>
              <a:rPr lang="fr-FR" sz="1800" dirty="0">
                <a:solidFill>
                  <a:schemeClr val="tx1"/>
                </a:solidFill>
              </a:rPr>
              <a:t>dans ce sens ne consiste pas à vendre du matériel </a:t>
            </a:r>
            <a:r>
              <a:rPr lang="fr-FR" sz="1800" dirty="0" smtClean="0">
                <a:solidFill>
                  <a:schemeClr val="tx1"/>
                </a:solidFill>
              </a:rPr>
              <a:t>électronique </a:t>
            </a:r>
            <a:r>
              <a:rPr lang="fr-FR" sz="1800" dirty="0">
                <a:solidFill>
                  <a:schemeClr val="tx1"/>
                </a:solidFill>
              </a:rPr>
              <a:t>mais à vendre à partir du net.</a:t>
            </a: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fr-FR">
                <a:solidFill>
                  <a:srgbClr val="0000FF"/>
                </a:solidFill>
              </a:rPr>
              <a:t>plate-forme</a:t>
            </a:r>
            <a:r>
              <a:rPr lang="fr-FR">
                <a:solidFill>
                  <a:schemeClr val="tx1"/>
                </a:solidFill>
              </a:rPr>
              <a:t> </a:t>
            </a:r>
          </a:p>
        </p:txBody>
      </p:sp>
      <p:sp>
        <p:nvSpPr>
          <p:cNvPr id="267267" name="Rectangle 3"/>
          <p:cNvSpPr>
            <a:spLocks noGrp="1" noChangeArrowheads="1"/>
          </p:cNvSpPr>
          <p:nvPr>
            <p:ph type="body" idx="1"/>
          </p:nvPr>
        </p:nvSpPr>
        <p:spPr>
          <a:xfrm>
            <a:off x="457200" y="2276475"/>
            <a:ext cx="8229600" cy="2981325"/>
          </a:xfrm>
        </p:spPr>
        <p:txBody>
          <a:bodyPr/>
          <a:lstStyle/>
          <a:p>
            <a:pPr marL="0" indent="0">
              <a:buFontTx/>
              <a:buNone/>
            </a:pPr>
            <a:r>
              <a:rPr lang="fr-FR"/>
              <a:t>lieu où des flux de marchandises entrent et sortent sans constituer de stock permanent par exemple pour permettre de dégouper des marchandises provenant d'une usine et également pour les regrouper</a:t>
            </a: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fr-FR">
                <a:solidFill>
                  <a:srgbClr val="0000FF"/>
                </a:solidFill>
              </a:rPr>
              <a:t>Category manager</a:t>
            </a:r>
            <a:r>
              <a:rPr lang="fr-FR">
                <a:solidFill>
                  <a:srgbClr val="FF0000"/>
                </a:solidFill>
              </a:rPr>
              <a:t>  </a:t>
            </a:r>
          </a:p>
        </p:txBody>
      </p:sp>
      <p:sp>
        <p:nvSpPr>
          <p:cNvPr id="268291" name="Rectangle 3"/>
          <p:cNvSpPr>
            <a:spLocks noGrp="1" noChangeArrowheads="1"/>
          </p:cNvSpPr>
          <p:nvPr>
            <p:ph type="body" idx="1"/>
          </p:nvPr>
        </p:nvSpPr>
        <p:spPr>
          <a:xfrm>
            <a:off x="457200" y="2565400"/>
            <a:ext cx="8435975" cy="2908300"/>
          </a:xfrm>
        </p:spPr>
        <p:txBody>
          <a:bodyPr/>
          <a:lstStyle/>
          <a:p>
            <a:pPr marL="0" indent="0">
              <a:buFontTx/>
              <a:buNone/>
            </a:pPr>
            <a:r>
              <a:rPr lang="fr-FR"/>
              <a:t>Gestionnaire d'une catégorie d'articles chez un distributeur en relation avec les fournisseur correspondants pour traiter de tous les problèmes de promotions, de mise en linéaires, logistique, marketing, etc</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5"/>
          <p:cNvSpPr>
            <a:spLocks noGrp="1" noChangeArrowheads="1"/>
          </p:cNvSpPr>
          <p:nvPr>
            <p:ph type="title"/>
          </p:nvPr>
        </p:nvSpPr>
        <p:spPr/>
        <p:txBody>
          <a:bodyPr/>
          <a:lstStyle/>
          <a:p>
            <a:r>
              <a:rPr lang="fr-FR"/>
              <a:t>La distribution historique</a:t>
            </a:r>
          </a:p>
        </p:txBody>
      </p:sp>
      <p:pic>
        <p:nvPicPr>
          <p:cNvPr id="52228" name="Picture 4" descr="m1c1s1ss6g"/>
          <p:cNvPicPr>
            <a:picLocks noGrp="1" noChangeAspect="1" noChangeArrowheads="1"/>
          </p:cNvPicPr>
          <p:nvPr>
            <p:ph idx="1"/>
          </p:nvPr>
        </p:nvPicPr>
        <p:blipFill>
          <a:blip r:embed="rId2"/>
          <a:srcRect/>
          <a:stretch>
            <a:fillRect/>
          </a:stretch>
        </p:blipFill>
        <p:spPr>
          <a:xfrm>
            <a:off x="1476375" y="1700213"/>
            <a:ext cx="6408738" cy="4105275"/>
          </a:xfrm>
          <a:noFill/>
          <a:ln/>
        </p:spPr>
      </p:pic>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r-FR" sz="2400" b="1" dirty="0"/>
              <a:t> Les différentes logistiques : exemple de « reverse </a:t>
            </a:r>
            <a:r>
              <a:rPr lang="fr-FR" sz="2400" b="1" dirty="0" err="1"/>
              <a:t>logistics</a:t>
            </a:r>
            <a:r>
              <a:rPr lang="fr-FR" sz="2400" b="1" dirty="0"/>
              <a:t> »</a:t>
            </a:r>
          </a:p>
        </p:txBody>
      </p:sp>
      <p:pic>
        <p:nvPicPr>
          <p:cNvPr id="54276" name="Picture 4" descr="m1c1s1ss7g">
            <a:hlinkClick r:id="" action="ppaction://noaction"/>
          </p:cNvPr>
          <p:cNvPicPr>
            <a:picLocks noGrp="1" noChangeAspect="1" noChangeArrowheads="1"/>
          </p:cNvPicPr>
          <p:nvPr>
            <p:ph idx="1"/>
          </p:nvPr>
        </p:nvPicPr>
        <p:blipFill>
          <a:blip r:embed="rId2"/>
          <a:srcRect/>
          <a:stretch>
            <a:fillRect/>
          </a:stretch>
        </p:blipFill>
        <p:spPr>
          <a:xfrm>
            <a:off x="611188" y="1849438"/>
            <a:ext cx="3322637" cy="3159125"/>
          </a:xfrm>
          <a:ln/>
        </p:spPr>
      </p:pic>
      <p:sp>
        <p:nvSpPr>
          <p:cNvPr id="54278" name="Text Box 6"/>
          <p:cNvSpPr txBox="1">
            <a:spLocks noChangeArrowheads="1"/>
          </p:cNvSpPr>
          <p:nvPr/>
        </p:nvSpPr>
        <p:spPr bwMode="auto">
          <a:xfrm>
            <a:off x="4211638" y="1600200"/>
            <a:ext cx="4932362" cy="4559300"/>
          </a:xfrm>
          <a:prstGeom prst="rect">
            <a:avLst/>
          </a:prstGeom>
          <a:noFill/>
          <a:ln w="9525">
            <a:noFill/>
            <a:miter lim="800000"/>
            <a:headEnd/>
            <a:tailEnd/>
          </a:ln>
          <a:effectLst/>
        </p:spPr>
        <p:txBody>
          <a:bodyPr>
            <a:spAutoFit/>
          </a:bodyPr>
          <a:lstStyle/>
          <a:p>
            <a:r>
              <a:rPr lang="fr-FR" sz="1400"/>
              <a:t>Une automobile en fin de vie doit être recyclée pour satisfaire aux nouvelles prescriptions des politiques d’environnement.</a:t>
            </a:r>
            <a:br>
              <a:rPr lang="fr-FR" sz="1400"/>
            </a:br>
            <a:r>
              <a:rPr lang="fr-FR" sz="1400"/>
              <a:t>Les diverses </a:t>
            </a:r>
            <a:r>
              <a:rPr lang="fr-FR" sz="1400" b="1"/>
              <a:t>" reverse logistics "</a:t>
            </a:r>
            <a:r>
              <a:rPr lang="fr-FR" sz="1400"/>
              <a:t> ; concernent  le retour de produits depuis le consommateur à l’inverse du flux normal :</a:t>
            </a:r>
          </a:p>
          <a:p>
            <a:endParaRPr lang="fr-FR" sz="1400"/>
          </a:p>
          <a:p>
            <a:pPr>
              <a:buFontTx/>
              <a:buChar char="•"/>
            </a:pPr>
            <a:r>
              <a:rPr lang="fr-FR" sz="1400"/>
              <a:t>emballages de toutes sortes : palettes, cartons, bouteilles, tourets de câbles, containers, etc. </a:t>
            </a:r>
          </a:p>
          <a:p>
            <a:pPr>
              <a:buFontTx/>
              <a:buChar char="•"/>
            </a:pPr>
            <a:r>
              <a:rPr lang="fr-FR" sz="1400"/>
              <a:t>déchets de production, eaux usées, huiles usées, etc. </a:t>
            </a:r>
          </a:p>
          <a:p>
            <a:pPr>
              <a:buFontTx/>
              <a:buChar char="•"/>
            </a:pPr>
            <a:r>
              <a:rPr lang="fr-FR" sz="1400"/>
              <a:t>invendus : journaux, livres, articles démodés, restants de promotion, produits périmés ou en limites de péremption, etc. </a:t>
            </a:r>
          </a:p>
          <a:p>
            <a:pPr>
              <a:buFontTx/>
              <a:buChar char="•"/>
            </a:pPr>
            <a:r>
              <a:rPr lang="fr-FR" sz="1400"/>
              <a:t>produits défectueux rappelés par le producteur, </a:t>
            </a:r>
          </a:p>
          <a:p>
            <a:pPr>
              <a:buFontTx/>
              <a:buChar char="•"/>
            </a:pPr>
            <a:r>
              <a:rPr lang="fr-FR" sz="1400"/>
              <a:t>produits refusés par le consommateur en </a:t>
            </a:r>
            <a:r>
              <a:rPr lang="fr-FR" sz="1400" b="1"/>
              <a:t>V.P.C.</a:t>
            </a:r>
            <a:r>
              <a:rPr lang="fr-FR" sz="1400"/>
              <a:t>  ou e-commerce, </a:t>
            </a:r>
          </a:p>
          <a:p>
            <a:pPr>
              <a:buFontTx/>
              <a:buChar char="•"/>
            </a:pPr>
            <a:r>
              <a:rPr lang="fr-FR" sz="1400"/>
              <a:t>produits en fin de vie, soit jetables, soit usés : automobiles, toners d'imprimantes, micro-ordinateurs, appareils ménagers, literie, etc… qu'ils soient repris ou non par le vendeur, </a:t>
            </a:r>
          </a:p>
          <a:p>
            <a:pPr>
              <a:buFontTx/>
              <a:buChar char="•"/>
            </a:pPr>
            <a:r>
              <a:rPr lang="fr-FR" sz="1400"/>
              <a:t>produits à réparer ou à changer. </a:t>
            </a:r>
          </a:p>
          <a:p>
            <a:endParaRPr lang="fr-FR" sz="1400"/>
          </a:p>
        </p:txBody>
      </p:sp>
      <p:sp>
        <p:nvSpPr>
          <p:cNvPr id="54281" name="Text Box 9">
            <a:hlinkClick r:id="rId3" action="ppaction://hlinksldjump"/>
          </p:cNvPr>
          <p:cNvSpPr txBox="1">
            <a:spLocks noChangeArrowheads="1"/>
          </p:cNvSpPr>
          <p:nvPr/>
        </p:nvSpPr>
        <p:spPr bwMode="auto">
          <a:xfrm>
            <a:off x="136525" y="6308725"/>
            <a:ext cx="1235075" cy="376238"/>
          </a:xfrm>
          <a:prstGeom prst="rect">
            <a:avLst/>
          </a:prstGeom>
          <a:solidFill>
            <a:srgbClr val="969696"/>
          </a:solidFill>
          <a:ln w="9525">
            <a:solidFill>
              <a:schemeClr val="tx1"/>
            </a:solidFill>
            <a:miter lim="800000"/>
            <a:headEnd/>
            <a:tailEnd/>
          </a:ln>
          <a:effectLst/>
        </p:spPr>
        <p:txBody>
          <a:bodyPr wrap="none">
            <a:spAutoFit/>
          </a:bodyPr>
          <a:lstStyle/>
          <a:p>
            <a:r>
              <a:rPr lang="fr-FR"/>
              <a:t>Précédent</a:t>
            </a: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title"/>
          </p:nvPr>
        </p:nvSpPr>
        <p:spPr/>
        <p:txBody>
          <a:bodyPr/>
          <a:lstStyle/>
          <a:p>
            <a:r>
              <a:rPr lang="fr-FR" sz="4000"/>
              <a:t>Logistique inverse de l’automobile</a:t>
            </a:r>
          </a:p>
        </p:txBody>
      </p:sp>
      <p:pic>
        <p:nvPicPr>
          <p:cNvPr id="56324" name="Picture 4" descr="m1c1s1ss7g"/>
          <p:cNvPicPr>
            <a:picLocks noGrp="1" noChangeAspect="1" noChangeArrowheads="1"/>
          </p:cNvPicPr>
          <p:nvPr>
            <p:ph idx="1"/>
          </p:nvPr>
        </p:nvPicPr>
        <p:blipFill>
          <a:blip r:embed="rId3"/>
          <a:srcRect/>
          <a:stretch>
            <a:fillRect/>
          </a:stretch>
        </p:blipFill>
        <p:spPr>
          <a:xfrm>
            <a:off x="1908175" y="1628775"/>
            <a:ext cx="5111750" cy="4859338"/>
          </a:xfrm>
          <a:noFill/>
          <a:ln/>
        </p:spPr>
      </p:pic>
      <p:sp>
        <p:nvSpPr>
          <p:cNvPr id="56330" name="Text Box 10">
            <a:hlinkClick r:id="" action="ppaction://noaction"/>
          </p:cNvPr>
          <p:cNvSpPr txBox="1">
            <a:spLocks noChangeArrowheads="1"/>
          </p:cNvSpPr>
          <p:nvPr/>
        </p:nvSpPr>
        <p:spPr bwMode="auto">
          <a:xfrm>
            <a:off x="8077200" y="6303963"/>
            <a:ext cx="879475" cy="376237"/>
          </a:xfrm>
          <a:prstGeom prst="rect">
            <a:avLst/>
          </a:prstGeom>
          <a:solidFill>
            <a:srgbClr val="969696"/>
          </a:solidFill>
          <a:ln w="9525">
            <a:solidFill>
              <a:schemeClr val="tx1"/>
            </a:solidFill>
            <a:miter lim="800000"/>
            <a:headEnd/>
            <a:tailEnd/>
          </a:ln>
          <a:effectLst/>
        </p:spPr>
        <p:txBody>
          <a:bodyPr wrap="none">
            <a:spAutoFit/>
          </a:bodyPr>
          <a:lstStyle/>
          <a:p>
            <a:r>
              <a:rPr lang="fr-FR"/>
              <a:t>Retour</a:t>
            </a:r>
          </a:p>
        </p:txBody>
      </p:sp>
      <p:pic>
        <p:nvPicPr>
          <p:cNvPr id="56331" name="logistique 1.1.7.mp3">
            <a:hlinkClick r:id="" action="ppaction://media"/>
          </p:cNvPr>
          <p:cNvPicPr>
            <a:picLocks noRot="1" noChangeAspect="1" noChangeArrowheads="1"/>
          </p:cNvPicPr>
          <p:nvPr>
            <a:audioFile r:link="rId1"/>
          </p:nvPr>
        </p:nvPicPr>
        <p:blipFill>
          <a:blip r:embed="rId4"/>
          <a:srcRect/>
          <a:stretch>
            <a:fillRect/>
          </a:stretch>
        </p:blipFill>
        <p:spPr bwMode="auto">
          <a:xfrm>
            <a:off x="457200" y="3276600"/>
            <a:ext cx="571500" cy="5715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2789" fill="hold"/>
                                        <p:tgtEl>
                                          <p:spTgt spid="5633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6331"/>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fr-FR">
                <a:solidFill>
                  <a:srgbClr val="0000FF"/>
                </a:solidFill>
              </a:rPr>
              <a:t>Reverse logistic</a:t>
            </a:r>
          </a:p>
        </p:txBody>
      </p:sp>
      <p:sp>
        <p:nvSpPr>
          <p:cNvPr id="289795" name="Text Box 3"/>
          <p:cNvSpPr txBox="1">
            <a:spLocks noChangeArrowheads="1"/>
          </p:cNvSpPr>
          <p:nvPr/>
        </p:nvSpPr>
        <p:spPr bwMode="auto">
          <a:xfrm>
            <a:off x="365125" y="2781300"/>
            <a:ext cx="8321675" cy="915988"/>
          </a:xfrm>
          <a:prstGeom prst="rect">
            <a:avLst/>
          </a:prstGeom>
          <a:noFill/>
          <a:ln w="9525">
            <a:noFill/>
            <a:miter lim="800000"/>
            <a:headEnd/>
            <a:tailEnd/>
          </a:ln>
          <a:effectLst/>
        </p:spPr>
        <p:txBody>
          <a:bodyPr>
            <a:spAutoFit/>
          </a:bodyPr>
          <a:lstStyle/>
          <a:p>
            <a:r>
              <a:rPr lang="fr-FR">
                <a:cs typeface="Times New Roman" pitchFamily="18" charset="0"/>
              </a:rPr>
              <a:t>Gestion des flux de produits allant en sens inverse du flux normal de production-distribution : retours de produits retournés par les clients, envois en réparation de produits en panne, gestion des déchets de fabrication, des emballages, etc.</a:t>
            </a:r>
            <a:endParaRPr lang="fr-FR"/>
          </a:p>
        </p:txBody>
      </p:sp>
      <p:sp>
        <p:nvSpPr>
          <p:cNvPr id="289796" name="Text Box 4">
            <a:hlinkClick r:id="" action="ppaction://noaction"/>
          </p:cNvPr>
          <p:cNvSpPr txBox="1">
            <a:spLocks noChangeArrowheads="1"/>
          </p:cNvSpPr>
          <p:nvPr/>
        </p:nvSpPr>
        <p:spPr bwMode="auto">
          <a:xfrm>
            <a:off x="8077200" y="6253163"/>
            <a:ext cx="879475" cy="376237"/>
          </a:xfrm>
          <a:prstGeom prst="rect">
            <a:avLst/>
          </a:prstGeom>
          <a:solidFill>
            <a:srgbClr val="969696"/>
          </a:solidFill>
          <a:ln w="9525">
            <a:solidFill>
              <a:schemeClr val="tx1"/>
            </a:solidFill>
            <a:miter lim="800000"/>
            <a:headEnd/>
            <a:tailEnd/>
          </a:ln>
          <a:effectLst/>
        </p:spPr>
        <p:txBody>
          <a:bodyPr wrap="none">
            <a:spAutoFit/>
          </a:bodyPr>
          <a:lstStyle/>
          <a:p>
            <a:r>
              <a:rPr lang="fr-FR"/>
              <a:t>Retour</a:t>
            </a:r>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fr-FR">
                <a:solidFill>
                  <a:srgbClr val="0000FF"/>
                </a:solidFill>
              </a:rPr>
              <a:t>V.P.C.</a:t>
            </a:r>
          </a:p>
        </p:txBody>
      </p:sp>
      <p:sp>
        <p:nvSpPr>
          <p:cNvPr id="290819" name="Rectangle 3"/>
          <p:cNvSpPr>
            <a:spLocks noChangeArrowheads="1"/>
          </p:cNvSpPr>
          <p:nvPr/>
        </p:nvSpPr>
        <p:spPr bwMode="auto">
          <a:xfrm>
            <a:off x="457200" y="2667000"/>
            <a:ext cx="8458200" cy="1190625"/>
          </a:xfrm>
          <a:prstGeom prst="rect">
            <a:avLst/>
          </a:prstGeom>
          <a:noFill/>
          <a:ln w="9525">
            <a:noFill/>
            <a:miter lim="800000"/>
            <a:headEnd/>
            <a:tailEnd/>
          </a:ln>
          <a:effectLst/>
        </p:spPr>
        <p:txBody>
          <a:bodyPr>
            <a:spAutoFit/>
          </a:bodyPr>
          <a:lstStyle/>
          <a:p>
            <a:r>
              <a:rPr lang="fr-FR">
                <a:cs typeface="Times New Roman" pitchFamily="18" charset="0"/>
              </a:rPr>
              <a:t>Vente le plus souvent sur catalogues largment distribués, les commandes étant passés soit par lettre (vente par correspondance classique), soit par téléphone, soit dans des boutiques de VPC, soit même par internet bien que le B2C soit considéré comme assez différent de la VPC</a:t>
            </a:r>
            <a:r>
              <a:rPr lang="fr-FR"/>
              <a:t> </a:t>
            </a:r>
          </a:p>
        </p:txBody>
      </p:sp>
      <p:sp>
        <p:nvSpPr>
          <p:cNvPr id="290820" name="Text Box 4">
            <a:hlinkClick r:id="" action="ppaction://noaction"/>
          </p:cNvPr>
          <p:cNvSpPr txBox="1">
            <a:spLocks noChangeArrowheads="1"/>
          </p:cNvSpPr>
          <p:nvPr/>
        </p:nvSpPr>
        <p:spPr bwMode="auto">
          <a:xfrm>
            <a:off x="8035925" y="6170613"/>
            <a:ext cx="879475" cy="376237"/>
          </a:xfrm>
          <a:prstGeom prst="rect">
            <a:avLst/>
          </a:prstGeom>
          <a:solidFill>
            <a:srgbClr val="969696"/>
          </a:solidFill>
          <a:ln w="9525">
            <a:solidFill>
              <a:schemeClr val="tx1"/>
            </a:solidFill>
            <a:miter lim="800000"/>
            <a:headEnd/>
            <a:tailEnd/>
          </a:ln>
          <a:effectLst/>
        </p:spPr>
        <p:txBody>
          <a:bodyPr>
            <a:spAutoFit/>
          </a:bodyPr>
          <a:lstStyle/>
          <a:p>
            <a:r>
              <a:rPr lang="fr-FR"/>
              <a:t>Retour</a:t>
            </a:r>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fr-CA" sz="4000" dirty="0" smtClean="0"/>
              <a:t>Qu’est ce </a:t>
            </a:r>
            <a:r>
              <a:rPr lang="fr-CA" sz="4000" dirty="0"/>
              <a:t>que la Chaîne Logistique?</a:t>
            </a:r>
            <a:endParaRPr lang="en-US" sz="4000" dirty="0"/>
          </a:p>
        </p:txBody>
      </p:sp>
      <p:sp>
        <p:nvSpPr>
          <p:cNvPr id="143363" name="Rectangle 3"/>
          <p:cNvSpPr>
            <a:spLocks noGrp="1" noChangeArrowheads="1"/>
          </p:cNvSpPr>
          <p:nvPr>
            <p:ph type="body" idx="1"/>
          </p:nvPr>
        </p:nvSpPr>
        <p:spPr>
          <a:xfrm>
            <a:off x="457200" y="1600200"/>
            <a:ext cx="8229600" cy="5068888"/>
          </a:xfrm>
        </p:spPr>
        <p:txBody>
          <a:bodyPr/>
          <a:lstStyle/>
          <a:p>
            <a:pPr>
              <a:lnSpc>
                <a:spcPct val="80000"/>
              </a:lnSpc>
            </a:pPr>
            <a:r>
              <a:rPr lang="fr-CA" sz="2000" dirty="0"/>
              <a:t>Définition:</a:t>
            </a:r>
          </a:p>
          <a:p>
            <a:pPr lvl="1">
              <a:lnSpc>
                <a:spcPct val="80000"/>
              </a:lnSpc>
            </a:pPr>
            <a:r>
              <a:rPr lang="fr-CA" sz="1800" dirty="0"/>
              <a:t>La chaîne logistique comprend toutes les parties qui sont soient directement ou indirectement liées à satisfaire la requête d’un client</a:t>
            </a:r>
          </a:p>
          <a:p>
            <a:pPr>
              <a:lnSpc>
                <a:spcPct val="80000"/>
              </a:lnSpc>
            </a:pPr>
            <a:r>
              <a:rPr lang="fr-CA" sz="2000" dirty="0"/>
              <a:t>Les entités de la chaîne</a:t>
            </a:r>
          </a:p>
          <a:p>
            <a:pPr lvl="1">
              <a:lnSpc>
                <a:spcPct val="80000"/>
              </a:lnSpc>
            </a:pPr>
            <a:r>
              <a:rPr lang="fr-CA" sz="1800" dirty="0"/>
              <a:t>Les clients</a:t>
            </a:r>
          </a:p>
          <a:p>
            <a:pPr lvl="1">
              <a:lnSpc>
                <a:spcPct val="80000"/>
              </a:lnSpc>
            </a:pPr>
            <a:r>
              <a:rPr lang="fr-CA" sz="1800" dirty="0"/>
              <a:t>Les entrepôts, les dépôts</a:t>
            </a:r>
          </a:p>
          <a:p>
            <a:pPr lvl="1">
              <a:lnSpc>
                <a:spcPct val="80000"/>
              </a:lnSpc>
            </a:pPr>
            <a:r>
              <a:rPr lang="fr-CA" sz="1800" dirty="0"/>
              <a:t>Les unités de transformations: usines, manufactures, sous-traitants, </a:t>
            </a:r>
            <a:r>
              <a:rPr lang="fr-CA" sz="1800" dirty="0" err="1"/>
              <a:t>etc</a:t>
            </a:r>
            <a:endParaRPr lang="fr-CA" sz="1800" dirty="0"/>
          </a:p>
          <a:p>
            <a:pPr lvl="1">
              <a:lnSpc>
                <a:spcPct val="80000"/>
              </a:lnSpc>
            </a:pPr>
            <a:r>
              <a:rPr lang="fr-CA" sz="1800" dirty="0"/>
              <a:t>Les fournisseurs</a:t>
            </a:r>
          </a:p>
          <a:p>
            <a:pPr>
              <a:lnSpc>
                <a:spcPct val="80000"/>
              </a:lnSpc>
            </a:pPr>
            <a:r>
              <a:rPr lang="fr-CA" sz="2000" dirty="0"/>
              <a:t>Comprend aussi :</a:t>
            </a:r>
          </a:p>
          <a:p>
            <a:pPr lvl="1">
              <a:lnSpc>
                <a:spcPct val="80000"/>
              </a:lnSpc>
            </a:pPr>
            <a:r>
              <a:rPr lang="fr-CA" sz="1800" dirty="0"/>
              <a:t>Les mouvement du produit entre les entités;</a:t>
            </a:r>
          </a:p>
          <a:p>
            <a:pPr lvl="1">
              <a:lnSpc>
                <a:spcPct val="80000"/>
              </a:lnSpc>
            </a:pPr>
            <a:r>
              <a:rPr lang="fr-CA" sz="1800" dirty="0"/>
              <a:t>Les flux d’information et d’argent</a:t>
            </a:r>
          </a:p>
          <a:p>
            <a:pPr>
              <a:lnSpc>
                <a:spcPct val="80000"/>
              </a:lnSpc>
            </a:pPr>
            <a:r>
              <a:rPr lang="fr-CA" sz="2000" dirty="0"/>
              <a:t>À l’intérieur de la compagnie, la chaîne comprend toutes les fonctions impliquées dans la satisfaction d’une demande d’un client:</a:t>
            </a:r>
          </a:p>
          <a:p>
            <a:pPr lvl="1">
              <a:lnSpc>
                <a:spcPct val="80000"/>
              </a:lnSpc>
            </a:pPr>
            <a:r>
              <a:rPr lang="fr-CA" sz="1800" dirty="0"/>
              <a:t>Développement de Produit, marketing, opérations, distribution, finance, service à la clientèle</a:t>
            </a:r>
          </a:p>
          <a:p>
            <a:pPr>
              <a:lnSpc>
                <a:spcPct val="80000"/>
              </a:lnSpc>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Freeform 2"/>
          <p:cNvSpPr>
            <a:spLocks/>
          </p:cNvSpPr>
          <p:nvPr/>
        </p:nvSpPr>
        <p:spPr bwMode="auto">
          <a:xfrm>
            <a:off x="2938463" y="6400800"/>
            <a:ext cx="6205537" cy="457200"/>
          </a:xfrm>
          <a:custGeom>
            <a:avLst/>
            <a:gdLst/>
            <a:ahLst/>
            <a:cxnLst>
              <a:cxn ang="0">
                <a:pos x="0" y="288"/>
              </a:cxn>
              <a:cxn ang="0">
                <a:pos x="4560" y="288"/>
              </a:cxn>
              <a:cxn ang="0">
                <a:pos x="4560" y="0"/>
              </a:cxn>
              <a:cxn ang="0">
                <a:pos x="3072" y="144"/>
              </a:cxn>
              <a:cxn ang="0">
                <a:pos x="2304" y="192"/>
              </a:cxn>
              <a:cxn ang="0">
                <a:pos x="0" y="288"/>
              </a:cxn>
            </a:cxnLst>
            <a:rect l="0" t="0" r="r" b="b"/>
            <a:pathLst>
              <a:path w="4560" h="288">
                <a:moveTo>
                  <a:pt x="0" y="288"/>
                </a:moveTo>
                <a:lnTo>
                  <a:pt x="4560" y="288"/>
                </a:lnTo>
                <a:lnTo>
                  <a:pt x="4560" y="0"/>
                </a:lnTo>
                <a:lnTo>
                  <a:pt x="3072" y="144"/>
                </a:lnTo>
                <a:lnTo>
                  <a:pt x="2304" y="192"/>
                </a:lnTo>
                <a:lnTo>
                  <a:pt x="0" y="288"/>
                </a:lnTo>
                <a:close/>
              </a:path>
            </a:pathLst>
          </a:custGeom>
          <a:solidFill>
            <a:schemeClr val="bg2"/>
          </a:solidFill>
          <a:ln w="9525">
            <a:noFill/>
            <a:round/>
            <a:headEnd/>
            <a:tailEnd/>
          </a:ln>
          <a:effectLst/>
        </p:spPr>
        <p:txBody>
          <a:bodyPr wrap="none" anchor="ctr"/>
          <a:lstStyle/>
          <a:p>
            <a:endParaRPr lang="fr-FR"/>
          </a:p>
        </p:txBody>
      </p:sp>
      <p:sp>
        <p:nvSpPr>
          <p:cNvPr id="193541" name="Rectangle 5"/>
          <p:cNvSpPr>
            <a:spLocks noChangeArrowheads="1"/>
          </p:cNvSpPr>
          <p:nvPr/>
        </p:nvSpPr>
        <p:spPr bwMode="auto">
          <a:xfrm>
            <a:off x="0" y="0"/>
            <a:ext cx="250825" cy="6858000"/>
          </a:xfrm>
          <a:prstGeom prst="rect">
            <a:avLst/>
          </a:prstGeom>
          <a:solidFill>
            <a:schemeClr val="bg2"/>
          </a:solidFill>
          <a:ln w="9525" algn="ctr">
            <a:solidFill>
              <a:schemeClr val="bg2"/>
            </a:solidFill>
            <a:miter lim="800000"/>
            <a:headEnd/>
            <a:tailEnd/>
          </a:ln>
          <a:effectLst/>
        </p:spPr>
        <p:txBody>
          <a:bodyPr lIns="90000" tIns="46800" rIns="90000" bIns="46800" anchor="ctr"/>
          <a:lstStyle/>
          <a:p>
            <a:pPr marL="342900" indent="-342900" algn="l"/>
            <a:endParaRPr lang="fr-FR" sz="1800">
              <a:latin typeface="Arial" charset="0"/>
            </a:endParaRPr>
          </a:p>
        </p:txBody>
      </p:sp>
      <p:sp>
        <p:nvSpPr>
          <p:cNvPr id="193543" name="Text Box 7"/>
          <p:cNvSpPr txBox="1">
            <a:spLocks noChangeArrowheads="1"/>
          </p:cNvSpPr>
          <p:nvPr/>
        </p:nvSpPr>
        <p:spPr bwMode="auto">
          <a:xfrm>
            <a:off x="179388" y="1341438"/>
            <a:ext cx="8569325" cy="2592387"/>
          </a:xfrm>
          <a:prstGeom prst="rect">
            <a:avLst/>
          </a:prstGeom>
          <a:noFill/>
          <a:ln w="9525" algn="ctr">
            <a:noFill/>
            <a:miter lim="800000"/>
            <a:headEnd/>
            <a:tailEnd/>
          </a:ln>
          <a:effectLst/>
        </p:spPr>
        <p:txBody>
          <a:bodyPr lIns="90000" tIns="46800" rIns="90000" bIns="46800">
            <a:spAutoFit/>
          </a:bodyPr>
          <a:lstStyle/>
          <a:p>
            <a:pPr lvl="1" algn="l">
              <a:lnSpc>
                <a:spcPct val="130000"/>
              </a:lnSpc>
              <a:spcBef>
                <a:spcPct val="50000"/>
              </a:spcBef>
              <a:buFont typeface="Wingdings" pitchFamily="2" charset="2"/>
              <a:buBlip>
                <a:blip r:embed="rId2"/>
              </a:buBlip>
            </a:pPr>
            <a:r>
              <a:rPr lang="fr-FR" sz="1800">
                <a:solidFill>
                  <a:schemeClr val="tx2"/>
                </a:solidFill>
              </a:rPr>
              <a:t> 2005: « la logistique est une fonction qui a pour objectif de mettre à disposition, au moindre coût et avec la qualité requise, un produit, à l’endroit et au moment où la demande existe. Elle concerne toutes les opérations déterminant le mouvement des produits tel que la localisation des usines, des entrepôts, l’approvisionnement, la gestion des stocks, la manutention et la préparation de commandes, le transport et les tournées de livraison » </a:t>
            </a:r>
            <a:r>
              <a:rPr lang="fr-FR" sz="1800" i="1">
                <a:solidFill>
                  <a:schemeClr val="tx2"/>
                </a:solidFill>
              </a:rPr>
              <a:t>(Aslog)</a:t>
            </a:r>
          </a:p>
        </p:txBody>
      </p:sp>
      <p:sp>
        <p:nvSpPr>
          <p:cNvPr id="193544" name="Text Box 8"/>
          <p:cNvSpPr txBox="1">
            <a:spLocks noChangeArrowheads="1"/>
          </p:cNvSpPr>
          <p:nvPr/>
        </p:nvSpPr>
        <p:spPr bwMode="auto">
          <a:xfrm>
            <a:off x="395288" y="4183063"/>
            <a:ext cx="8569325" cy="1412875"/>
          </a:xfrm>
          <a:prstGeom prst="rect">
            <a:avLst/>
          </a:prstGeom>
          <a:noFill/>
          <a:ln w="9525" algn="ctr">
            <a:noFill/>
            <a:miter lim="800000"/>
            <a:headEnd/>
            <a:tailEnd/>
          </a:ln>
          <a:effectLst/>
        </p:spPr>
        <p:txBody>
          <a:bodyPr lIns="90000" tIns="46800" rIns="90000" bIns="46800">
            <a:spAutoFit/>
          </a:bodyPr>
          <a:lstStyle/>
          <a:p>
            <a:pPr algn="l">
              <a:lnSpc>
                <a:spcPct val="120000"/>
              </a:lnSpc>
              <a:spcBef>
                <a:spcPct val="50000"/>
              </a:spcBef>
              <a:buFont typeface="Wingdings" pitchFamily="2" charset="2"/>
              <a:buChar char="è"/>
            </a:pPr>
            <a:r>
              <a:rPr lang="fr-FR" sz="1800" b="1"/>
              <a:t>  La fonction logistique au sein des entreprises a commencé à s’imposer voilà seulement trois décennies, étendant son champ d’action de la gestion opérationnelle des flux de marchandises à celles des flux physiques comme des flux d’informations</a:t>
            </a:r>
          </a:p>
        </p:txBody>
      </p:sp>
      <p:sp>
        <p:nvSpPr>
          <p:cNvPr id="193546" name="Rectangle 10"/>
          <p:cNvSpPr>
            <a:spLocks noChangeArrowheads="1"/>
          </p:cNvSpPr>
          <p:nvPr/>
        </p:nvSpPr>
        <p:spPr bwMode="auto">
          <a:xfrm>
            <a:off x="395288" y="620713"/>
            <a:ext cx="4897437" cy="647700"/>
          </a:xfrm>
          <a:prstGeom prst="rect">
            <a:avLst/>
          </a:prstGeom>
          <a:noFill/>
          <a:ln w="9525">
            <a:noFill/>
            <a:miter lim="800000"/>
            <a:headEnd/>
            <a:tailEnd/>
          </a:ln>
          <a:effectLst/>
        </p:spPr>
        <p:txBody>
          <a:bodyPr anchor="ctr"/>
          <a:lstStyle/>
          <a:p>
            <a:pPr algn="l"/>
            <a:r>
              <a:rPr lang="fr-FR" sz="2000" b="1">
                <a:solidFill>
                  <a:schemeClr val="accent1"/>
                </a:solidFill>
              </a:rPr>
              <a:t>Évolution des définitions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Rectangle 6"/>
          <p:cNvSpPr>
            <a:spLocks noGrp="1" noChangeArrowheads="1"/>
          </p:cNvSpPr>
          <p:nvPr>
            <p:ph type="title"/>
          </p:nvPr>
        </p:nvSpPr>
        <p:spPr/>
        <p:txBody>
          <a:bodyPr/>
          <a:lstStyle/>
          <a:p>
            <a:r>
              <a:rPr lang="fr-CA" sz="3200"/>
              <a:t>Exemple de la chaîne Logistique de Compaq en Europe</a:t>
            </a:r>
            <a:endParaRPr lang="en-US" sz="3200"/>
          </a:p>
        </p:txBody>
      </p:sp>
      <p:pic>
        <p:nvPicPr>
          <p:cNvPr id="72709" name="Picture 5"/>
          <p:cNvPicPr>
            <a:picLocks noGrp="1" noChangeAspect="1" noChangeArrowheads="1"/>
          </p:cNvPicPr>
          <p:nvPr>
            <p:ph idx="1"/>
          </p:nvPr>
        </p:nvPicPr>
        <p:blipFill>
          <a:blip r:embed="rId2"/>
          <a:srcRect/>
          <a:stretch>
            <a:fillRect/>
          </a:stretch>
        </p:blipFill>
        <p:spPr>
          <a:xfrm>
            <a:off x="827088" y="1484313"/>
            <a:ext cx="7058025" cy="5292725"/>
          </a:xfrm>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fr-CA"/>
              <a:t>Les étapes de la chaîne</a:t>
            </a:r>
            <a:endParaRPr lang="en-US"/>
          </a:p>
        </p:txBody>
      </p:sp>
      <p:sp>
        <p:nvSpPr>
          <p:cNvPr id="146436" name="Rectangle 4"/>
          <p:cNvSpPr>
            <a:spLocks noChangeArrowheads="1"/>
          </p:cNvSpPr>
          <p:nvPr/>
        </p:nvSpPr>
        <p:spPr bwMode="auto">
          <a:xfrm>
            <a:off x="755650" y="2492375"/>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Fournisseurs</a:t>
            </a:r>
            <a:endParaRPr lang="en-US" b="0">
              <a:solidFill>
                <a:schemeClr val="tx1"/>
              </a:solidFill>
            </a:endParaRPr>
          </a:p>
        </p:txBody>
      </p:sp>
      <p:sp>
        <p:nvSpPr>
          <p:cNvPr id="146437" name="Rectangle 5"/>
          <p:cNvSpPr>
            <a:spLocks noChangeArrowheads="1"/>
          </p:cNvSpPr>
          <p:nvPr/>
        </p:nvSpPr>
        <p:spPr bwMode="auto">
          <a:xfrm>
            <a:off x="2411413" y="2492375"/>
            <a:ext cx="1439862"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usines</a:t>
            </a:r>
            <a:endParaRPr lang="en-US" b="0">
              <a:solidFill>
                <a:schemeClr val="tx1"/>
              </a:solidFill>
            </a:endParaRPr>
          </a:p>
        </p:txBody>
      </p:sp>
      <p:sp>
        <p:nvSpPr>
          <p:cNvPr id="146438" name="Rectangle 6"/>
          <p:cNvSpPr>
            <a:spLocks noChangeArrowheads="1"/>
          </p:cNvSpPr>
          <p:nvPr/>
        </p:nvSpPr>
        <p:spPr bwMode="auto">
          <a:xfrm>
            <a:off x="4067175" y="2492375"/>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Distributeurs</a:t>
            </a:r>
            <a:endParaRPr lang="en-US" b="0">
              <a:solidFill>
                <a:schemeClr val="tx1"/>
              </a:solidFill>
            </a:endParaRPr>
          </a:p>
        </p:txBody>
      </p:sp>
      <p:sp>
        <p:nvSpPr>
          <p:cNvPr id="146439" name="Rectangle 7"/>
          <p:cNvSpPr>
            <a:spLocks noChangeArrowheads="1"/>
          </p:cNvSpPr>
          <p:nvPr/>
        </p:nvSpPr>
        <p:spPr bwMode="auto">
          <a:xfrm>
            <a:off x="5724525" y="2492375"/>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Revendeur</a:t>
            </a:r>
            <a:r>
              <a:rPr lang="en-US" b="0">
                <a:solidFill>
                  <a:schemeClr val="tx1"/>
                </a:solidFill>
              </a:rPr>
              <a:t>/</a:t>
            </a:r>
          </a:p>
          <a:p>
            <a:r>
              <a:rPr lang="en-US" b="0">
                <a:solidFill>
                  <a:schemeClr val="tx1"/>
                </a:solidFill>
              </a:rPr>
              <a:t>D</a:t>
            </a:r>
            <a:r>
              <a:rPr lang="fr-CA" b="0">
                <a:solidFill>
                  <a:schemeClr val="tx1"/>
                </a:solidFill>
              </a:rPr>
              <a:t>étaillant</a:t>
            </a:r>
            <a:endParaRPr lang="en-US" b="0">
              <a:solidFill>
                <a:schemeClr val="tx1"/>
              </a:solidFill>
            </a:endParaRPr>
          </a:p>
        </p:txBody>
      </p:sp>
      <p:sp>
        <p:nvSpPr>
          <p:cNvPr id="146440" name="Rectangle 8"/>
          <p:cNvSpPr>
            <a:spLocks noChangeArrowheads="1"/>
          </p:cNvSpPr>
          <p:nvPr/>
        </p:nvSpPr>
        <p:spPr bwMode="auto">
          <a:xfrm>
            <a:off x="7380288" y="2492375"/>
            <a:ext cx="1439862"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Client</a:t>
            </a:r>
            <a:endParaRPr lang="en-US" b="0">
              <a:solidFill>
                <a:schemeClr val="tx1"/>
              </a:solidFill>
            </a:endParaRPr>
          </a:p>
        </p:txBody>
      </p:sp>
      <p:cxnSp>
        <p:nvCxnSpPr>
          <p:cNvPr id="146441" name="AutoShape 9"/>
          <p:cNvCxnSpPr>
            <a:cxnSpLocks noChangeShapeType="1"/>
            <a:stCxn id="146436" idx="3"/>
            <a:endCxn id="146437" idx="1"/>
          </p:cNvCxnSpPr>
          <p:nvPr/>
        </p:nvCxnSpPr>
        <p:spPr bwMode="auto">
          <a:xfrm>
            <a:off x="2195513" y="2781300"/>
            <a:ext cx="215900" cy="0"/>
          </a:xfrm>
          <a:prstGeom prst="straightConnector1">
            <a:avLst/>
          </a:prstGeom>
          <a:noFill/>
          <a:ln w="9525">
            <a:solidFill>
              <a:schemeClr val="tx1"/>
            </a:solidFill>
            <a:round/>
            <a:headEnd/>
            <a:tailEnd type="triangle" w="med" len="med"/>
          </a:ln>
          <a:effectLst/>
        </p:spPr>
      </p:cxnSp>
      <p:cxnSp>
        <p:nvCxnSpPr>
          <p:cNvPr id="146442" name="AutoShape 10"/>
          <p:cNvCxnSpPr>
            <a:cxnSpLocks noChangeShapeType="1"/>
            <a:stCxn id="146437" idx="3"/>
            <a:endCxn id="146438" idx="1"/>
          </p:cNvCxnSpPr>
          <p:nvPr/>
        </p:nvCxnSpPr>
        <p:spPr bwMode="auto">
          <a:xfrm>
            <a:off x="3851275" y="2781300"/>
            <a:ext cx="215900" cy="0"/>
          </a:xfrm>
          <a:prstGeom prst="straightConnector1">
            <a:avLst/>
          </a:prstGeom>
          <a:noFill/>
          <a:ln w="9525">
            <a:solidFill>
              <a:schemeClr val="tx1"/>
            </a:solidFill>
            <a:round/>
            <a:headEnd/>
            <a:tailEnd type="triangle" w="med" len="med"/>
          </a:ln>
          <a:effectLst/>
        </p:spPr>
      </p:cxnSp>
      <p:cxnSp>
        <p:nvCxnSpPr>
          <p:cNvPr id="146443" name="AutoShape 11"/>
          <p:cNvCxnSpPr>
            <a:cxnSpLocks noChangeShapeType="1"/>
            <a:stCxn id="146438" idx="3"/>
            <a:endCxn id="146439" idx="1"/>
          </p:cNvCxnSpPr>
          <p:nvPr/>
        </p:nvCxnSpPr>
        <p:spPr bwMode="auto">
          <a:xfrm>
            <a:off x="5507038" y="2781300"/>
            <a:ext cx="217487" cy="0"/>
          </a:xfrm>
          <a:prstGeom prst="straightConnector1">
            <a:avLst/>
          </a:prstGeom>
          <a:noFill/>
          <a:ln w="9525">
            <a:solidFill>
              <a:schemeClr val="tx1"/>
            </a:solidFill>
            <a:round/>
            <a:headEnd/>
            <a:tailEnd type="triangle" w="med" len="med"/>
          </a:ln>
          <a:effectLst/>
        </p:spPr>
      </p:cxnSp>
      <p:cxnSp>
        <p:nvCxnSpPr>
          <p:cNvPr id="146444" name="AutoShape 12"/>
          <p:cNvCxnSpPr>
            <a:cxnSpLocks noChangeShapeType="1"/>
            <a:stCxn id="146439" idx="3"/>
            <a:endCxn id="146440" idx="1"/>
          </p:cNvCxnSpPr>
          <p:nvPr/>
        </p:nvCxnSpPr>
        <p:spPr bwMode="auto">
          <a:xfrm>
            <a:off x="7164388" y="2781300"/>
            <a:ext cx="215900" cy="0"/>
          </a:xfrm>
          <a:prstGeom prst="straightConnector1">
            <a:avLst/>
          </a:prstGeom>
          <a:noFill/>
          <a:ln w="9525">
            <a:solidFill>
              <a:schemeClr val="tx1"/>
            </a:solidFill>
            <a:round/>
            <a:headEnd/>
            <a:tailEnd type="triangle" w="med" len="med"/>
          </a:ln>
          <a:effectLst/>
        </p:spPr>
      </p:cxnSp>
      <p:sp>
        <p:nvSpPr>
          <p:cNvPr id="146445" name="Rectangle 13"/>
          <p:cNvSpPr>
            <a:spLocks noChangeArrowheads="1"/>
          </p:cNvSpPr>
          <p:nvPr/>
        </p:nvSpPr>
        <p:spPr bwMode="auto">
          <a:xfrm>
            <a:off x="755650" y="3429000"/>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Fournisseurs</a:t>
            </a:r>
            <a:endParaRPr lang="en-US" b="0">
              <a:solidFill>
                <a:schemeClr val="tx1"/>
              </a:solidFill>
            </a:endParaRPr>
          </a:p>
        </p:txBody>
      </p:sp>
      <p:sp>
        <p:nvSpPr>
          <p:cNvPr id="146446" name="Rectangle 14"/>
          <p:cNvSpPr>
            <a:spLocks noChangeArrowheads="1"/>
          </p:cNvSpPr>
          <p:nvPr/>
        </p:nvSpPr>
        <p:spPr bwMode="auto">
          <a:xfrm>
            <a:off x="2411413" y="3429000"/>
            <a:ext cx="1439862"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usines</a:t>
            </a:r>
            <a:endParaRPr lang="en-US" b="0">
              <a:solidFill>
                <a:schemeClr val="tx1"/>
              </a:solidFill>
            </a:endParaRPr>
          </a:p>
        </p:txBody>
      </p:sp>
      <p:sp>
        <p:nvSpPr>
          <p:cNvPr id="146447" name="Rectangle 15"/>
          <p:cNvSpPr>
            <a:spLocks noChangeArrowheads="1"/>
          </p:cNvSpPr>
          <p:nvPr/>
        </p:nvSpPr>
        <p:spPr bwMode="auto">
          <a:xfrm>
            <a:off x="4067175" y="3429000"/>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Distributeurs</a:t>
            </a:r>
            <a:endParaRPr lang="en-US" b="0">
              <a:solidFill>
                <a:schemeClr val="tx1"/>
              </a:solidFill>
            </a:endParaRPr>
          </a:p>
        </p:txBody>
      </p:sp>
      <p:sp>
        <p:nvSpPr>
          <p:cNvPr id="146448" name="Rectangle 16"/>
          <p:cNvSpPr>
            <a:spLocks noChangeArrowheads="1"/>
          </p:cNvSpPr>
          <p:nvPr/>
        </p:nvSpPr>
        <p:spPr bwMode="auto">
          <a:xfrm>
            <a:off x="5724525" y="3429000"/>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Revendeur</a:t>
            </a:r>
            <a:r>
              <a:rPr lang="en-US" b="0">
                <a:solidFill>
                  <a:schemeClr val="tx1"/>
                </a:solidFill>
              </a:rPr>
              <a:t>/</a:t>
            </a:r>
          </a:p>
          <a:p>
            <a:r>
              <a:rPr lang="en-US" b="0">
                <a:solidFill>
                  <a:schemeClr val="tx1"/>
                </a:solidFill>
              </a:rPr>
              <a:t>D</a:t>
            </a:r>
            <a:r>
              <a:rPr lang="fr-CA" b="0">
                <a:solidFill>
                  <a:schemeClr val="tx1"/>
                </a:solidFill>
              </a:rPr>
              <a:t>étaillant</a:t>
            </a:r>
            <a:endParaRPr lang="en-US" b="0">
              <a:solidFill>
                <a:schemeClr val="tx1"/>
              </a:solidFill>
            </a:endParaRPr>
          </a:p>
        </p:txBody>
      </p:sp>
      <p:sp>
        <p:nvSpPr>
          <p:cNvPr id="146449" name="Rectangle 17"/>
          <p:cNvSpPr>
            <a:spLocks noChangeArrowheads="1"/>
          </p:cNvSpPr>
          <p:nvPr/>
        </p:nvSpPr>
        <p:spPr bwMode="auto">
          <a:xfrm>
            <a:off x="7380288" y="3429000"/>
            <a:ext cx="1439862"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Client</a:t>
            </a:r>
            <a:endParaRPr lang="en-US" b="0">
              <a:solidFill>
                <a:schemeClr val="tx1"/>
              </a:solidFill>
            </a:endParaRPr>
          </a:p>
        </p:txBody>
      </p:sp>
      <p:cxnSp>
        <p:nvCxnSpPr>
          <p:cNvPr id="146450" name="AutoShape 18"/>
          <p:cNvCxnSpPr>
            <a:cxnSpLocks noChangeShapeType="1"/>
            <a:stCxn id="146445" idx="3"/>
            <a:endCxn id="146446" idx="1"/>
          </p:cNvCxnSpPr>
          <p:nvPr/>
        </p:nvCxnSpPr>
        <p:spPr bwMode="auto">
          <a:xfrm>
            <a:off x="2195513" y="3717925"/>
            <a:ext cx="215900" cy="0"/>
          </a:xfrm>
          <a:prstGeom prst="straightConnector1">
            <a:avLst/>
          </a:prstGeom>
          <a:noFill/>
          <a:ln w="9525">
            <a:solidFill>
              <a:schemeClr val="tx1"/>
            </a:solidFill>
            <a:round/>
            <a:headEnd/>
            <a:tailEnd type="triangle" w="med" len="med"/>
          </a:ln>
          <a:effectLst/>
        </p:spPr>
      </p:cxnSp>
      <p:cxnSp>
        <p:nvCxnSpPr>
          <p:cNvPr id="146451" name="AutoShape 19"/>
          <p:cNvCxnSpPr>
            <a:cxnSpLocks noChangeShapeType="1"/>
            <a:stCxn id="146446" idx="3"/>
            <a:endCxn id="146447" idx="1"/>
          </p:cNvCxnSpPr>
          <p:nvPr/>
        </p:nvCxnSpPr>
        <p:spPr bwMode="auto">
          <a:xfrm>
            <a:off x="3851275" y="3717925"/>
            <a:ext cx="215900" cy="0"/>
          </a:xfrm>
          <a:prstGeom prst="straightConnector1">
            <a:avLst/>
          </a:prstGeom>
          <a:noFill/>
          <a:ln w="9525">
            <a:solidFill>
              <a:schemeClr val="tx1"/>
            </a:solidFill>
            <a:round/>
            <a:headEnd/>
            <a:tailEnd type="triangle" w="med" len="med"/>
          </a:ln>
          <a:effectLst/>
        </p:spPr>
      </p:cxnSp>
      <p:cxnSp>
        <p:nvCxnSpPr>
          <p:cNvPr id="146452" name="AutoShape 20"/>
          <p:cNvCxnSpPr>
            <a:cxnSpLocks noChangeShapeType="1"/>
            <a:stCxn id="146447" idx="3"/>
            <a:endCxn id="146448" idx="1"/>
          </p:cNvCxnSpPr>
          <p:nvPr/>
        </p:nvCxnSpPr>
        <p:spPr bwMode="auto">
          <a:xfrm>
            <a:off x="5507038" y="3717925"/>
            <a:ext cx="217487" cy="0"/>
          </a:xfrm>
          <a:prstGeom prst="straightConnector1">
            <a:avLst/>
          </a:prstGeom>
          <a:noFill/>
          <a:ln w="9525">
            <a:solidFill>
              <a:schemeClr val="tx1"/>
            </a:solidFill>
            <a:round/>
            <a:headEnd/>
            <a:tailEnd type="triangle" w="med" len="med"/>
          </a:ln>
          <a:effectLst/>
        </p:spPr>
      </p:cxnSp>
      <p:cxnSp>
        <p:nvCxnSpPr>
          <p:cNvPr id="146453" name="AutoShape 21"/>
          <p:cNvCxnSpPr>
            <a:cxnSpLocks noChangeShapeType="1"/>
            <a:stCxn id="146448" idx="3"/>
            <a:endCxn id="146449" idx="1"/>
          </p:cNvCxnSpPr>
          <p:nvPr/>
        </p:nvCxnSpPr>
        <p:spPr bwMode="auto">
          <a:xfrm>
            <a:off x="7164388" y="3717925"/>
            <a:ext cx="215900" cy="0"/>
          </a:xfrm>
          <a:prstGeom prst="straightConnector1">
            <a:avLst/>
          </a:prstGeom>
          <a:noFill/>
          <a:ln w="9525">
            <a:solidFill>
              <a:schemeClr val="tx1"/>
            </a:solidFill>
            <a:round/>
            <a:headEnd/>
            <a:tailEnd type="triangle" w="med" len="med"/>
          </a:ln>
          <a:effectLst/>
        </p:spPr>
      </p:cxnSp>
      <p:sp>
        <p:nvSpPr>
          <p:cNvPr id="146454" name="Rectangle 22"/>
          <p:cNvSpPr>
            <a:spLocks noChangeArrowheads="1"/>
          </p:cNvSpPr>
          <p:nvPr/>
        </p:nvSpPr>
        <p:spPr bwMode="auto">
          <a:xfrm>
            <a:off x="755650" y="4365625"/>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Fournisseurs</a:t>
            </a:r>
            <a:endParaRPr lang="en-US" b="0">
              <a:solidFill>
                <a:schemeClr val="tx1"/>
              </a:solidFill>
            </a:endParaRPr>
          </a:p>
        </p:txBody>
      </p:sp>
      <p:sp>
        <p:nvSpPr>
          <p:cNvPr id="146455" name="Rectangle 23"/>
          <p:cNvSpPr>
            <a:spLocks noChangeArrowheads="1"/>
          </p:cNvSpPr>
          <p:nvPr/>
        </p:nvSpPr>
        <p:spPr bwMode="auto">
          <a:xfrm>
            <a:off x="2411413" y="4365625"/>
            <a:ext cx="1439862" cy="576263"/>
          </a:xfrm>
          <a:prstGeom prst="rect">
            <a:avLst/>
          </a:prstGeom>
          <a:solidFill>
            <a:schemeClr val="accent1"/>
          </a:solidFill>
          <a:ln w="9525">
            <a:solidFill>
              <a:schemeClr val="tx1"/>
            </a:solidFill>
            <a:miter lim="800000"/>
            <a:headEnd/>
            <a:tailEnd/>
          </a:ln>
          <a:effectLst/>
        </p:spPr>
        <p:txBody>
          <a:bodyPr wrap="none" anchor="ctr"/>
          <a:lstStyle/>
          <a:p>
            <a:r>
              <a:rPr lang="fr-CA" b="0" dirty="0">
                <a:solidFill>
                  <a:schemeClr val="tx1"/>
                </a:solidFill>
              </a:rPr>
              <a:t>usines</a:t>
            </a:r>
            <a:endParaRPr lang="en-US" b="0" dirty="0">
              <a:solidFill>
                <a:schemeClr val="tx1"/>
              </a:solidFill>
            </a:endParaRPr>
          </a:p>
        </p:txBody>
      </p:sp>
      <p:sp>
        <p:nvSpPr>
          <p:cNvPr id="146456" name="Rectangle 24"/>
          <p:cNvSpPr>
            <a:spLocks noChangeArrowheads="1"/>
          </p:cNvSpPr>
          <p:nvPr/>
        </p:nvSpPr>
        <p:spPr bwMode="auto">
          <a:xfrm>
            <a:off x="4067175" y="4365625"/>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dirty="0">
                <a:solidFill>
                  <a:schemeClr val="tx1"/>
                </a:solidFill>
              </a:rPr>
              <a:t>Distributeurs</a:t>
            </a:r>
            <a:endParaRPr lang="en-US" b="0" dirty="0">
              <a:solidFill>
                <a:schemeClr val="tx1"/>
              </a:solidFill>
            </a:endParaRPr>
          </a:p>
        </p:txBody>
      </p:sp>
      <p:sp>
        <p:nvSpPr>
          <p:cNvPr id="146457" name="Rectangle 25"/>
          <p:cNvSpPr>
            <a:spLocks noChangeArrowheads="1"/>
          </p:cNvSpPr>
          <p:nvPr/>
        </p:nvSpPr>
        <p:spPr bwMode="auto">
          <a:xfrm>
            <a:off x="5724525" y="4365625"/>
            <a:ext cx="1439863"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Revendeur</a:t>
            </a:r>
            <a:r>
              <a:rPr lang="en-US" b="0">
                <a:solidFill>
                  <a:schemeClr val="tx1"/>
                </a:solidFill>
              </a:rPr>
              <a:t>/</a:t>
            </a:r>
          </a:p>
          <a:p>
            <a:r>
              <a:rPr lang="en-US" b="0">
                <a:solidFill>
                  <a:schemeClr val="tx1"/>
                </a:solidFill>
              </a:rPr>
              <a:t>D</a:t>
            </a:r>
            <a:r>
              <a:rPr lang="fr-CA" b="0">
                <a:solidFill>
                  <a:schemeClr val="tx1"/>
                </a:solidFill>
              </a:rPr>
              <a:t>étaillant</a:t>
            </a:r>
            <a:endParaRPr lang="en-US" b="0">
              <a:solidFill>
                <a:schemeClr val="tx1"/>
              </a:solidFill>
            </a:endParaRPr>
          </a:p>
        </p:txBody>
      </p:sp>
      <p:sp>
        <p:nvSpPr>
          <p:cNvPr id="146458" name="Rectangle 26"/>
          <p:cNvSpPr>
            <a:spLocks noChangeArrowheads="1"/>
          </p:cNvSpPr>
          <p:nvPr/>
        </p:nvSpPr>
        <p:spPr bwMode="auto">
          <a:xfrm>
            <a:off x="7380288" y="4365625"/>
            <a:ext cx="1439862" cy="576263"/>
          </a:xfrm>
          <a:prstGeom prst="rect">
            <a:avLst/>
          </a:prstGeom>
          <a:solidFill>
            <a:schemeClr val="accent1"/>
          </a:solidFill>
          <a:ln w="9525">
            <a:solidFill>
              <a:schemeClr val="tx1"/>
            </a:solidFill>
            <a:miter lim="800000"/>
            <a:headEnd/>
            <a:tailEnd/>
          </a:ln>
          <a:effectLst/>
        </p:spPr>
        <p:txBody>
          <a:bodyPr wrap="none" anchor="ctr"/>
          <a:lstStyle/>
          <a:p>
            <a:r>
              <a:rPr lang="fr-CA" b="0">
                <a:solidFill>
                  <a:schemeClr val="tx1"/>
                </a:solidFill>
              </a:rPr>
              <a:t>Client</a:t>
            </a:r>
            <a:endParaRPr lang="en-US" b="0">
              <a:solidFill>
                <a:schemeClr val="tx1"/>
              </a:solidFill>
            </a:endParaRPr>
          </a:p>
        </p:txBody>
      </p:sp>
      <p:cxnSp>
        <p:nvCxnSpPr>
          <p:cNvPr id="146459" name="AutoShape 27"/>
          <p:cNvCxnSpPr>
            <a:cxnSpLocks noChangeShapeType="1"/>
            <a:stCxn id="146454" idx="3"/>
            <a:endCxn id="146455" idx="1"/>
          </p:cNvCxnSpPr>
          <p:nvPr/>
        </p:nvCxnSpPr>
        <p:spPr bwMode="auto">
          <a:xfrm>
            <a:off x="2195513" y="4654550"/>
            <a:ext cx="215900" cy="0"/>
          </a:xfrm>
          <a:prstGeom prst="straightConnector1">
            <a:avLst/>
          </a:prstGeom>
          <a:noFill/>
          <a:ln w="9525">
            <a:solidFill>
              <a:schemeClr val="tx1"/>
            </a:solidFill>
            <a:round/>
            <a:headEnd/>
            <a:tailEnd type="triangle" w="med" len="med"/>
          </a:ln>
          <a:effectLst/>
        </p:spPr>
      </p:cxnSp>
      <p:cxnSp>
        <p:nvCxnSpPr>
          <p:cNvPr id="146460" name="AutoShape 28"/>
          <p:cNvCxnSpPr>
            <a:cxnSpLocks noChangeShapeType="1"/>
            <a:stCxn id="146455" idx="3"/>
            <a:endCxn id="146456" idx="1"/>
          </p:cNvCxnSpPr>
          <p:nvPr/>
        </p:nvCxnSpPr>
        <p:spPr bwMode="auto">
          <a:xfrm>
            <a:off x="3851275" y="4654550"/>
            <a:ext cx="215900" cy="0"/>
          </a:xfrm>
          <a:prstGeom prst="straightConnector1">
            <a:avLst/>
          </a:prstGeom>
          <a:noFill/>
          <a:ln w="9525">
            <a:solidFill>
              <a:schemeClr val="tx1"/>
            </a:solidFill>
            <a:round/>
            <a:headEnd/>
            <a:tailEnd type="triangle" w="med" len="med"/>
          </a:ln>
          <a:effectLst/>
        </p:spPr>
      </p:cxnSp>
      <p:cxnSp>
        <p:nvCxnSpPr>
          <p:cNvPr id="146461" name="AutoShape 29"/>
          <p:cNvCxnSpPr>
            <a:cxnSpLocks noChangeShapeType="1"/>
            <a:stCxn id="146456" idx="3"/>
            <a:endCxn id="146457" idx="1"/>
          </p:cNvCxnSpPr>
          <p:nvPr/>
        </p:nvCxnSpPr>
        <p:spPr bwMode="auto">
          <a:xfrm>
            <a:off x="5507038" y="4654550"/>
            <a:ext cx="217487" cy="0"/>
          </a:xfrm>
          <a:prstGeom prst="straightConnector1">
            <a:avLst/>
          </a:prstGeom>
          <a:noFill/>
          <a:ln w="9525">
            <a:solidFill>
              <a:schemeClr val="tx1"/>
            </a:solidFill>
            <a:round/>
            <a:headEnd/>
            <a:tailEnd type="triangle" w="med" len="med"/>
          </a:ln>
          <a:effectLst/>
        </p:spPr>
      </p:cxnSp>
      <p:cxnSp>
        <p:nvCxnSpPr>
          <p:cNvPr id="146462" name="AutoShape 30"/>
          <p:cNvCxnSpPr>
            <a:cxnSpLocks noChangeShapeType="1"/>
            <a:stCxn id="146457" idx="3"/>
            <a:endCxn id="146458" idx="1"/>
          </p:cNvCxnSpPr>
          <p:nvPr/>
        </p:nvCxnSpPr>
        <p:spPr bwMode="auto">
          <a:xfrm>
            <a:off x="7164388" y="4654550"/>
            <a:ext cx="215900" cy="0"/>
          </a:xfrm>
          <a:prstGeom prst="straightConnector1">
            <a:avLst/>
          </a:prstGeom>
          <a:noFill/>
          <a:ln w="9525">
            <a:solidFill>
              <a:schemeClr val="tx1"/>
            </a:solidFill>
            <a:round/>
            <a:headEnd/>
            <a:tailEnd type="triangle" w="med" len="med"/>
          </a:ln>
          <a:effectLst/>
        </p:spPr>
      </p:cxnSp>
      <p:cxnSp>
        <p:nvCxnSpPr>
          <p:cNvPr id="146463" name="AutoShape 31"/>
          <p:cNvCxnSpPr>
            <a:cxnSpLocks noChangeShapeType="1"/>
            <a:stCxn id="146436" idx="3"/>
            <a:endCxn id="146446" idx="1"/>
          </p:cNvCxnSpPr>
          <p:nvPr/>
        </p:nvCxnSpPr>
        <p:spPr bwMode="auto">
          <a:xfrm>
            <a:off x="2195513" y="2781300"/>
            <a:ext cx="215900" cy="936625"/>
          </a:xfrm>
          <a:prstGeom prst="straightConnector1">
            <a:avLst/>
          </a:prstGeom>
          <a:noFill/>
          <a:ln w="9525">
            <a:solidFill>
              <a:schemeClr val="tx1"/>
            </a:solidFill>
            <a:round/>
            <a:headEnd/>
            <a:tailEnd type="triangle" w="med" len="med"/>
          </a:ln>
          <a:effectLst/>
        </p:spPr>
      </p:cxnSp>
      <p:cxnSp>
        <p:nvCxnSpPr>
          <p:cNvPr id="146464" name="AutoShape 32"/>
          <p:cNvCxnSpPr>
            <a:cxnSpLocks noChangeShapeType="1"/>
            <a:stCxn id="146445" idx="3"/>
            <a:endCxn id="146455" idx="1"/>
          </p:cNvCxnSpPr>
          <p:nvPr/>
        </p:nvCxnSpPr>
        <p:spPr bwMode="auto">
          <a:xfrm>
            <a:off x="2195513" y="3717925"/>
            <a:ext cx="215900" cy="936625"/>
          </a:xfrm>
          <a:prstGeom prst="straightConnector1">
            <a:avLst/>
          </a:prstGeom>
          <a:noFill/>
          <a:ln w="9525">
            <a:solidFill>
              <a:schemeClr val="tx1"/>
            </a:solidFill>
            <a:round/>
            <a:headEnd/>
            <a:tailEnd type="triangle" w="med" len="med"/>
          </a:ln>
          <a:effectLst/>
        </p:spPr>
      </p:cxnSp>
      <p:cxnSp>
        <p:nvCxnSpPr>
          <p:cNvPr id="146465" name="AutoShape 33"/>
          <p:cNvCxnSpPr>
            <a:cxnSpLocks noChangeShapeType="1"/>
            <a:stCxn id="146454" idx="3"/>
            <a:endCxn id="146446" idx="1"/>
          </p:cNvCxnSpPr>
          <p:nvPr/>
        </p:nvCxnSpPr>
        <p:spPr bwMode="auto">
          <a:xfrm flipV="1">
            <a:off x="2195513" y="3717925"/>
            <a:ext cx="215900" cy="936625"/>
          </a:xfrm>
          <a:prstGeom prst="straightConnector1">
            <a:avLst/>
          </a:prstGeom>
          <a:noFill/>
          <a:ln w="9525">
            <a:solidFill>
              <a:schemeClr val="tx1"/>
            </a:solidFill>
            <a:round/>
            <a:headEnd/>
            <a:tailEnd type="triangle" w="med" len="med"/>
          </a:ln>
          <a:effectLst/>
        </p:spPr>
      </p:cxnSp>
      <p:cxnSp>
        <p:nvCxnSpPr>
          <p:cNvPr id="146466" name="AutoShape 34"/>
          <p:cNvCxnSpPr>
            <a:cxnSpLocks noChangeShapeType="1"/>
            <a:stCxn id="146436" idx="3"/>
            <a:endCxn id="146455" idx="1"/>
          </p:cNvCxnSpPr>
          <p:nvPr/>
        </p:nvCxnSpPr>
        <p:spPr bwMode="auto">
          <a:xfrm>
            <a:off x="2195513" y="2781300"/>
            <a:ext cx="215900" cy="1873250"/>
          </a:xfrm>
          <a:prstGeom prst="straightConnector1">
            <a:avLst/>
          </a:prstGeom>
          <a:noFill/>
          <a:ln w="9525">
            <a:solidFill>
              <a:schemeClr val="tx1"/>
            </a:solidFill>
            <a:round/>
            <a:headEnd/>
            <a:tailEnd type="triangle" w="med" len="med"/>
          </a:ln>
          <a:effectLst/>
        </p:spPr>
      </p:cxnSp>
      <p:cxnSp>
        <p:nvCxnSpPr>
          <p:cNvPr id="146467" name="AutoShape 35"/>
          <p:cNvCxnSpPr>
            <a:cxnSpLocks noChangeShapeType="1"/>
            <a:stCxn id="146445" idx="3"/>
            <a:endCxn id="146437" idx="1"/>
          </p:cNvCxnSpPr>
          <p:nvPr/>
        </p:nvCxnSpPr>
        <p:spPr bwMode="auto">
          <a:xfrm flipV="1">
            <a:off x="2195513" y="2781300"/>
            <a:ext cx="215900" cy="936625"/>
          </a:xfrm>
          <a:prstGeom prst="straightConnector1">
            <a:avLst/>
          </a:prstGeom>
          <a:noFill/>
          <a:ln w="9525">
            <a:solidFill>
              <a:schemeClr val="tx1"/>
            </a:solidFill>
            <a:round/>
            <a:headEnd/>
            <a:tailEnd type="triangle" w="med" len="med"/>
          </a:ln>
          <a:effectLst/>
        </p:spPr>
      </p:cxnSp>
      <p:cxnSp>
        <p:nvCxnSpPr>
          <p:cNvPr id="146468" name="AutoShape 36"/>
          <p:cNvCxnSpPr>
            <a:cxnSpLocks noChangeShapeType="1"/>
            <a:stCxn id="146437" idx="3"/>
            <a:endCxn id="146447" idx="1"/>
          </p:cNvCxnSpPr>
          <p:nvPr/>
        </p:nvCxnSpPr>
        <p:spPr bwMode="auto">
          <a:xfrm>
            <a:off x="3851275" y="2781300"/>
            <a:ext cx="215900" cy="936625"/>
          </a:xfrm>
          <a:prstGeom prst="straightConnector1">
            <a:avLst/>
          </a:prstGeom>
          <a:noFill/>
          <a:ln w="9525">
            <a:solidFill>
              <a:schemeClr val="tx1"/>
            </a:solidFill>
            <a:round/>
            <a:headEnd/>
            <a:tailEnd type="triangle" w="med" len="med"/>
          </a:ln>
          <a:effectLst/>
        </p:spPr>
      </p:cxnSp>
      <p:cxnSp>
        <p:nvCxnSpPr>
          <p:cNvPr id="146469" name="AutoShape 37"/>
          <p:cNvCxnSpPr>
            <a:cxnSpLocks noChangeShapeType="1"/>
            <a:stCxn id="146437" idx="3"/>
            <a:endCxn id="146456" idx="1"/>
          </p:cNvCxnSpPr>
          <p:nvPr/>
        </p:nvCxnSpPr>
        <p:spPr bwMode="auto">
          <a:xfrm>
            <a:off x="3851275" y="2781300"/>
            <a:ext cx="215900" cy="1873250"/>
          </a:xfrm>
          <a:prstGeom prst="straightConnector1">
            <a:avLst/>
          </a:prstGeom>
          <a:noFill/>
          <a:ln w="9525">
            <a:solidFill>
              <a:schemeClr val="tx1"/>
            </a:solidFill>
            <a:round/>
            <a:headEnd/>
            <a:tailEnd type="triangle" w="med" len="med"/>
          </a:ln>
          <a:effectLst/>
        </p:spPr>
      </p:cxnSp>
      <p:cxnSp>
        <p:nvCxnSpPr>
          <p:cNvPr id="146470" name="AutoShape 38"/>
          <p:cNvCxnSpPr>
            <a:cxnSpLocks noChangeShapeType="1"/>
            <a:stCxn id="146455" idx="3"/>
            <a:endCxn id="146447" idx="1"/>
          </p:cNvCxnSpPr>
          <p:nvPr/>
        </p:nvCxnSpPr>
        <p:spPr bwMode="auto">
          <a:xfrm flipV="1">
            <a:off x="3851275" y="3717925"/>
            <a:ext cx="215900" cy="936625"/>
          </a:xfrm>
          <a:prstGeom prst="straightConnector1">
            <a:avLst/>
          </a:prstGeom>
          <a:noFill/>
          <a:ln w="9525">
            <a:solidFill>
              <a:schemeClr val="tx1"/>
            </a:solidFill>
            <a:round/>
            <a:headEnd/>
            <a:tailEnd type="triangle" w="med" len="med"/>
          </a:ln>
          <a:effectLst/>
        </p:spPr>
      </p:cxnSp>
      <p:cxnSp>
        <p:nvCxnSpPr>
          <p:cNvPr id="146471" name="AutoShape 39"/>
          <p:cNvCxnSpPr>
            <a:cxnSpLocks noChangeShapeType="1"/>
            <a:stCxn id="146455" idx="3"/>
            <a:endCxn id="146438" idx="1"/>
          </p:cNvCxnSpPr>
          <p:nvPr/>
        </p:nvCxnSpPr>
        <p:spPr bwMode="auto">
          <a:xfrm flipV="1">
            <a:off x="3851275" y="2781300"/>
            <a:ext cx="215900" cy="1873250"/>
          </a:xfrm>
          <a:prstGeom prst="straightConnector1">
            <a:avLst/>
          </a:prstGeom>
          <a:noFill/>
          <a:ln w="9525">
            <a:solidFill>
              <a:schemeClr val="tx1"/>
            </a:solidFill>
            <a:round/>
            <a:headEnd/>
            <a:tailEnd type="triangle" w="med" len="med"/>
          </a:ln>
          <a:effectLst/>
        </p:spPr>
      </p:cxnSp>
      <p:cxnSp>
        <p:nvCxnSpPr>
          <p:cNvPr id="146472" name="AutoShape 40"/>
          <p:cNvCxnSpPr>
            <a:cxnSpLocks noChangeShapeType="1"/>
            <a:stCxn id="146446" idx="3"/>
            <a:endCxn id="146438" idx="1"/>
          </p:cNvCxnSpPr>
          <p:nvPr/>
        </p:nvCxnSpPr>
        <p:spPr bwMode="auto">
          <a:xfrm flipV="1">
            <a:off x="3851275" y="2781300"/>
            <a:ext cx="215900" cy="936625"/>
          </a:xfrm>
          <a:prstGeom prst="straightConnector1">
            <a:avLst/>
          </a:prstGeom>
          <a:noFill/>
          <a:ln w="9525">
            <a:solidFill>
              <a:schemeClr val="tx1"/>
            </a:solidFill>
            <a:round/>
            <a:headEnd/>
            <a:tailEnd type="triangle" w="med" len="med"/>
          </a:ln>
          <a:effectLst/>
        </p:spPr>
      </p:cxnSp>
      <p:cxnSp>
        <p:nvCxnSpPr>
          <p:cNvPr id="146473" name="AutoShape 41"/>
          <p:cNvCxnSpPr>
            <a:cxnSpLocks noChangeShapeType="1"/>
            <a:stCxn id="146446" idx="3"/>
            <a:endCxn id="146456" idx="1"/>
          </p:cNvCxnSpPr>
          <p:nvPr/>
        </p:nvCxnSpPr>
        <p:spPr bwMode="auto">
          <a:xfrm>
            <a:off x="3851275" y="3717925"/>
            <a:ext cx="215900" cy="936625"/>
          </a:xfrm>
          <a:prstGeom prst="straightConnector1">
            <a:avLst/>
          </a:prstGeom>
          <a:noFill/>
          <a:ln w="9525">
            <a:solidFill>
              <a:schemeClr val="tx1"/>
            </a:solidFill>
            <a:round/>
            <a:headEnd/>
            <a:tailEnd type="triangle" w="med" len="med"/>
          </a:ln>
          <a:effectLst/>
        </p:spPr>
      </p:cxnSp>
      <p:cxnSp>
        <p:nvCxnSpPr>
          <p:cNvPr id="146474" name="AutoShape 42"/>
          <p:cNvCxnSpPr>
            <a:cxnSpLocks noChangeShapeType="1"/>
            <a:stCxn id="146438" idx="3"/>
            <a:endCxn id="146448" idx="1"/>
          </p:cNvCxnSpPr>
          <p:nvPr/>
        </p:nvCxnSpPr>
        <p:spPr bwMode="auto">
          <a:xfrm>
            <a:off x="5507038" y="2781300"/>
            <a:ext cx="217487" cy="936625"/>
          </a:xfrm>
          <a:prstGeom prst="straightConnector1">
            <a:avLst/>
          </a:prstGeom>
          <a:noFill/>
          <a:ln w="9525">
            <a:solidFill>
              <a:schemeClr val="tx1"/>
            </a:solidFill>
            <a:round/>
            <a:headEnd/>
            <a:tailEnd type="triangle" w="med" len="med"/>
          </a:ln>
          <a:effectLst/>
        </p:spPr>
      </p:cxnSp>
      <p:cxnSp>
        <p:nvCxnSpPr>
          <p:cNvPr id="146475" name="AutoShape 43"/>
          <p:cNvCxnSpPr>
            <a:cxnSpLocks noChangeShapeType="1"/>
            <a:stCxn id="146438" idx="3"/>
            <a:endCxn id="146457" idx="1"/>
          </p:cNvCxnSpPr>
          <p:nvPr/>
        </p:nvCxnSpPr>
        <p:spPr bwMode="auto">
          <a:xfrm>
            <a:off x="5507038" y="2781300"/>
            <a:ext cx="217487" cy="1873250"/>
          </a:xfrm>
          <a:prstGeom prst="straightConnector1">
            <a:avLst/>
          </a:prstGeom>
          <a:noFill/>
          <a:ln w="9525">
            <a:solidFill>
              <a:schemeClr val="tx1"/>
            </a:solidFill>
            <a:round/>
            <a:headEnd/>
            <a:tailEnd type="triangle" w="med" len="med"/>
          </a:ln>
          <a:effectLst/>
        </p:spPr>
      </p:cxnSp>
      <p:cxnSp>
        <p:nvCxnSpPr>
          <p:cNvPr id="146476" name="AutoShape 44"/>
          <p:cNvCxnSpPr>
            <a:cxnSpLocks noChangeShapeType="1"/>
            <a:stCxn id="146456" idx="3"/>
            <a:endCxn id="146448" idx="1"/>
          </p:cNvCxnSpPr>
          <p:nvPr/>
        </p:nvCxnSpPr>
        <p:spPr bwMode="auto">
          <a:xfrm flipV="1">
            <a:off x="5507038" y="3717925"/>
            <a:ext cx="217487" cy="936625"/>
          </a:xfrm>
          <a:prstGeom prst="straightConnector1">
            <a:avLst/>
          </a:prstGeom>
          <a:noFill/>
          <a:ln w="9525">
            <a:solidFill>
              <a:schemeClr val="tx1"/>
            </a:solidFill>
            <a:round/>
            <a:headEnd/>
            <a:tailEnd type="triangle" w="med" len="med"/>
          </a:ln>
          <a:effectLst/>
        </p:spPr>
      </p:cxnSp>
      <p:cxnSp>
        <p:nvCxnSpPr>
          <p:cNvPr id="146477" name="AutoShape 45"/>
          <p:cNvCxnSpPr>
            <a:cxnSpLocks noChangeShapeType="1"/>
            <a:stCxn id="146456" idx="3"/>
            <a:endCxn id="146439" idx="1"/>
          </p:cNvCxnSpPr>
          <p:nvPr/>
        </p:nvCxnSpPr>
        <p:spPr bwMode="auto">
          <a:xfrm flipV="1">
            <a:off x="5507038" y="2781300"/>
            <a:ext cx="217487" cy="1873250"/>
          </a:xfrm>
          <a:prstGeom prst="straightConnector1">
            <a:avLst/>
          </a:prstGeom>
          <a:noFill/>
          <a:ln w="9525">
            <a:solidFill>
              <a:schemeClr val="tx1"/>
            </a:solidFill>
            <a:round/>
            <a:headEnd/>
            <a:tailEnd type="triangle" w="med" len="med"/>
          </a:ln>
          <a:effectLst/>
        </p:spPr>
      </p:cxnSp>
      <p:cxnSp>
        <p:nvCxnSpPr>
          <p:cNvPr id="146478" name="AutoShape 46"/>
          <p:cNvCxnSpPr>
            <a:cxnSpLocks noChangeShapeType="1"/>
            <a:stCxn id="146447" idx="3"/>
            <a:endCxn id="146457" idx="1"/>
          </p:cNvCxnSpPr>
          <p:nvPr/>
        </p:nvCxnSpPr>
        <p:spPr bwMode="auto">
          <a:xfrm>
            <a:off x="5507038" y="3717925"/>
            <a:ext cx="217487" cy="936625"/>
          </a:xfrm>
          <a:prstGeom prst="straightConnector1">
            <a:avLst/>
          </a:prstGeom>
          <a:noFill/>
          <a:ln w="9525">
            <a:solidFill>
              <a:schemeClr val="tx1"/>
            </a:solidFill>
            <a:round/>
            <a:headEnd/>
            <a:tailEnd type="triangle" w="med" len="med"/>
          </a:ln>
          <a:effectLst/>
        </p:spPr>
      </p:cxnSp>
      <p:cxnSp>
        <p:nvCxnSpPr>
          <p:cNvPr id="146479" name="AutoShape 47"/>
          <p:cNvCxnSpPr>
            <a:cxnSpLocks noChangeShapeType="1"/>
            <a:stCxn id="146447" idx="3"/>
            <a:endCxn id="146439" idx="1"/>
          </p:cNvCxnSpPr>
          <p:nvPr/>
        </p:nvCxnSpPr>
        <p:spPr bwMode="auto">
          <a:xfrm flipV="1">
            <a:off x="5507038" y="2781300"/>
            <a:ext cx="217487" cy="936625"/>
          </a:xfrm>
          <a:prstGeom prst="straightConnector1">
            <a:avLst/>
          </a:prstGeom>
          <a:noFill/>
          <a:ln w="9525">
            <a:solidFill>
              <a:schemeClr val="tx1"/>
            </a:solidFill>
            <a:round/>
            <a:headEnd/>
            <a:tailEnd type="triangle" w="med" len="med"/>
          </a:ln>
          <a:effectLst/>
        </p:spPr>
      </p:cxnSp>
      <p:cxnSp>
        <p:nvCxnSpPr>
          <p:cNvPr id="146480" name="AutoShape 48"/>
          <p:cNvCxnSpPr>
            <a:cxnSpLocks noChangeShapeType="1"/>
            <a:stCxn id="146439" idx="3"/>
            <a:endCxn id="146449" idx="1"/>
          </p:cNvCxnSpPr>
          <p:nvPr/>
        </p:nvCxnSpPr>
        <p:spPr bwMode="auto">
          <a:xfrm>
            <a:off x="7164388" y="2781300"/>
            <a:ext cx="215900" cy="936625"/>
          </a:xfrm>
          <a:prstGeom prst="straightConnector1">
            <a:avLst/>
          </a:prstGeom>
          <a:noFill/>
          <a:ln w="9525">
            <a:solidFill>
              <a:schemeClr val="tx1"/>
            </a:solidFill>
            <a:round/>
            <a:headEnd/>
            <a:tailEnd type="triangle" w="med" len="med"/>
          </a:ln>
          <a:effectLst/>
        </p:spPr>
      </p:cxnSp>
      <p:cxnSp>
        <p:nvCxnSpPr>
          <p:cNvPr id="146481" name="AutoShape 49"/>
          <p:cNvCxnSpPr>
            <a:cxnSpLocks noChangeShapeType="1"/>
            <a:stCxn id="146439" idx="3"/>
            <a:endCxn id="146458" idx="1"/>
          </p:cNvCxnSpPr>
          <p:nvPr/>
        </p:nvCxnSpPr>
        <p:spPr bwMode="auto">
          <a:xfrm>
            <a:off x="7164388" y="2781300"/>
            <a:ext cx="215900" cy="1873250"/>
          </a:xfrm>
          <a:prstGeom prst="straightConnector1">
            <a:avLst/>
          </a:prstGeom>
          <a:noFill/>
          <a:ln w="9525">
            <a:solidFill>
              <a:schemeClr val="tx1"/>
            </a:solidFill>
            <a:round/>
            <a:headEnd/>
            <a:tailEnd type="triangle" w="med" len="med"/>
          </a:ln>
          <a:effectLst/>
        </p:spPr>
      </p:cxnSp>
      <p:cxnSp>
        <p:nvCxnSpPr>
          <p:cNvPr id="146482" name="AutoShape 50"/>
          <p:cNvCxnSpPr>
            <a:cxnSpLocks noChangeShapeType="1"/>
            <a:stCxn id="146448" idx="3"/>
            <a:endCxn id="146440" idx="1"/>
          </p:cNvCxnSpPr>
          <p:nvPr/>
        </p:nvCxnSpPr>
        <p:spPr bwMode="auto">
          <a:xfrm flipV="1">
            <a:off x="7164388" y="2781300"/>
            <a:ext cx="215900" cy="936625"/>
          </a:xfrm>
          <a:prstGeom prst="straightConnector1">
            <a:avLst/>
          </a:prstGeom>
          <a:noFill/>
          <a:ln w="9525">
            <a:solidFill>
              <a:schemeClr val="tx1"/>
            </a:solidFill>
            <a:round/>
            <a:headEnd/>
            <a:tailEnd type="triangle" w="med" len="med"/>
          </a:ln>
          <a:effectLst/>
        </p:spPr>
      </p:cxnSp>
      <p:cxnSp>
        <p:nvCxnSpPr>
          <p:cNvPr id="146483" name="AutoShape 51"/>
          <p:cNvCxnSpPr>
            <a:cxnSpLocks noChangeShapeType="1"/>
            <a:stCxn id="146448" idx="3"/>
            <a:endCxn id="146458" idx="1"/>
          </p:cNvCxnSpPr>
          <p:nvPr/>
        </p:nvCxnSpPr>
        <p:spPr bwMode="auto">
          <a:xfrm>
            <a:off x="7164388" y="3717925"/>
            <a:ext cx="215900" cy="936625"/>
          </a:xfrm>
          <a:prstGeom prst="straightConnector1">
            <a:avLst/>
          </a:prstGeom>
          <a:noFill/>
          <a:ln w="9525">
            <a:solidFill>
              <a:schemeClr val="tx1"/>
            </a:solidFill>
            <a:round/>
            <a:headEnd/>
            <a:tailEnd type="triangle" w="med" len="med"/>
          </a:ln>
          <a:effectLst/>
        </p:spPr>
      </p:cxnSp>
      <p:cxnSp>
        <p:nvCxnSpPr>
          <p:cNvPr id="146484" name="AutoShape 52"/>
          <p:cNvCxnSpPr>
            <a:cxnSpLocks noChangeShapeType="1"/>
            <a:stCxn id="146457" idx="3"/>
            <a:endCxn id="146449" idx="1"/>
          </p:cNvCxnSpPr>
          <p:nvPr/>
        </p:nvCxnSpPr>
        <p:spPr bwMode="auto">
          <a:xfrm flipV="1">
            <a:off x="7164388" y="3717925"/>
            <a:ext cx="215900" cy="936625"/>
          </a:xfrm>
          <a:prstGeom prst="straightConnector1">
            <a:avLst/>
          </a:prstGeom>
          <a:noFill/>
          <a:ln w="9525">
            <a:solidFill>
              <a:schemeClr val="tx1"/>
            </a:solidFill>
            <a:round/>
            <a:headEnd/>
            <a:tailEnd type="triangle" w="med" len="med"/>
          </a:ln>
          <a:effectLst/>
        </p:spPr>
      </p:cxnSp>
      <p:cxnSp>
        <p:nvCxnSpPr>
          <p:cNvPr id="146485" name="AutoShape 53"/>
          <p:cNvCxnSpPr>
            <a:cxnSpLocks noChangeShapeType="1"/>
            <a:stCxn id="146457" idx="3"/>
            <a:endCxn id="146440" idx="1"/>
          </p:cNvCxnSpPr>
          <p:nvPr/>
        </p:nvCxnSpPr>
        <p:spPr bwMode="auto">
          <a:xfrm flipV="1">
            <a:off x="7164388" y="2781300"/>
            <a:ext cx="215900" cy="1873250"/>
          </a:xfrm>
          <a:prstGeom prst="straightConnector1">
            <a:avLst/>
          </a:prstGeom>
          <a:noFill/>
          <a:ln w="9525">
            <a:solidFill>
              <a:schemeClr val="tx1"/>
            </a:solidFill>
            <a:round/>
            <a:headEnd/>
            <a:tailEnd type="triangle" w="med" len="med"/>
          </a:ln>
          <a:effectLst/>
        </p:spPr>
      </p:cxnSp>
      <p:sp>
        <p:nvSpPr>
          <p:cNvPr id="146486" name="Freeform 54"/>
          <p:cNvSpPr>
            <a:spLocks/>
          </p:cNvSpPr>
          <p:nvPr/>
        </p:nvSpPr>
        <p:spPr bwMode="auto">
          <a:xfrm>
            <a:off x="1258888" y="2133600"/>
            <a:ext cx="2017712" cy="358775"/>
          </a:xfrm>
          <a:custGeom>
            <a:avLst/>
            <a:gdLst/>
            <a:ahLst/>
            <a:cxnLst>
              <a:cxn ang="0">
                <a:pos x="0" y="226"/>
              </a:cxn>
              <a:cxn ang="0">
                <a:pos x="681" y="0"/>
              </a:cxn>
              <a:cxn ang="0">
                <a:pos x="1271" y="226"/>
              </a:cxn>
            </a:cxnLst>
            <a:rect l="0" t="0" r="r" b="b"/>
            <a:pathLst>
              <a:path w="1271" h="226">
                <a:moveTo>
                  <a:pt x="0" y="226"/>
                </a:moveTo>
                <a:cubicBezTo>
                  <a:pt x="234" y="113"/>
                  <a:pt x="469" y="0"/>
                  <a:pt x="681" y="0"/>
                </a:cubicBezTo>
                <a:cubicBezTo>
                  <a:pt x="893" y="0"/>
                  <a:pt x="1173" y="188"/>
                  <a:pt x="1271" y="226"/>
                </a:cubicBezTo>
              </a:path>
            </a:pathLst>
          </a:custGeom>
          <a:noFill/>
          <a:ln w="9525">
            <a:solidFill>
              <a:schemeClr val="tx1"/>
            </a:solidFill>
            <a:round/>
            <a:headEnd/>
            <a:tailEnd type="stealth" w="med" len="med"/>
          </a:ln>
          <a:effectLst/>
        </p:spPr>
        <p:txBody>
          <a:bodyPr/>
          <a:lstStyle/>
          <a:p>
            <a:endParaRPr lang="fr-FR"/>
          </a:p>
        </p:txBody>
      </p:sp>
      <p:sp>
        <p:nvSpPr>
          <p:cNvPr id="146487" name="Freeform 55"/>
          <p:cNvSpPr>
            <a:spLocks/>
          </p:cNvSpPr>
          <p:nvPr/>
        </p:nvSpPr>
        <p:spPr bwMode="auto">
          <a:xfrm>
            <a:off x="1258888" y="1700213"/>
            <a:ext cx="5257800" cy="792162"/>
          </a:xfrm>
          <a:custGeom>
            <a:avLst/>
            <a:gdLst/>
            <a:ahLst/>
            <a:cxnLst>
              <a:cxn ang="0">
                <a:pos x="0" y="499"/>
              </a:cxn>
              <a:cxn ang="0">
                <a:pos x="1134" y="0"/>
              </a:cxn>
              <a:cxn ang="0">
                <a:pos x="3312" y="499"/>
              </a:cxn>
            </a:cxnLst>
            <a:rect l="0" t="0" r="r" b="b"/>
            <a:pathLst>
              <a:path w="3312" h="499">
                <a:moveTo>
                  <a:pt x="0" y="499"/>
                </a:moveTo>
                <a:cubicBezTo>
                  <a:pt x="291" y="249"/>
                  <a:pt x="582" y="0"/>
                  <a:pt x="1134" y="0"/>
                </a:cubicBezTo>
                <a:cubicBezTo>
                  <a:pt x="1686" y="0"/>
                  <a:pt x="2499" y="249"/>
                  <a:pt x="3312" y="499"/>
                </a:cubicBezTo>
              </a:path>
            </a:pathLst>
          </a:custGeom>
          <a:noFill/>
          <a:ln w="12700">
            <a:solidFill>
              <a:schemeClr val="tx1"/>
            </a:solidFill>
            <a:round/>
            <a:headEnd/>
            <a:tailEnd type="stealth" w="med" len="med"/>
          </a:ln>
          <a:effectLst/>
        </p:spPr>
        <p:txBody>
          <a:bodyPr/>
          <a:lstStyle/>
          <a:p>
            <a:endParaRPr lang="fr-FR"/>
          </a:p>
        </p:txBody>
      </p:sp>
      <p:sp>
        <p:nvSpPr>
          <p:cNvPr id="146488" name="Freeform 56"/>
          <p:cNvSpPr>
            <a:spLocks/>
          </p:cNvSpPr>
          <p:nvPr/>
        </p:nvSpPr>
        <p:spPr bwMode="auto">
          <a:xfrm>
            <a:off x="1258888" y="1989138"/>
            <a:ext cx="3600450" cy="503237"/>
          </a:xfrm>
          <a:custGeom>
            <a:avLst/>
            <a:gdLst/>
            <a:ahLst/>
            <a:cxnLst>
              <a:cxn ang="0">
                <a:pos x="0" y="317"/>
              </a:cxn>
              <a:cxn ang="0">
                <a:pos x="1134" y="0"/>
              </a:cxn>
              <a:cxn ang="0">
                <a:pos x="2268" y="317"/>
              </a:cxn>
            </a:cxnLst>
            <a:rect l="0" t="0" r="r" b="b"/>
            <a:pathLst>
              <a:path w="2268" h="317">
                <a:moveTo>
                  <a:pt x="0" y="317"/>
                </a:moveTo>
                <a:cubicBezTo>
                  <a:pt x="378" y="158"/>
                  <a:pt x="756" y="0"/>
                  <a:pt x="1134" y="0"/>
                </a:cubicBezTo>
                <a:cubicBezTo>
                  <a:pt x="1512" y="0"/>
                  <a:pt x="1890" y="158"/>
                  <a:pt x="2268" y="317"/>
                </a:cubicBezTo>
              </a:path>
            </a:pathLst>
          </a:custGeom>
          <a:noFill/>
          <a:ln w="9525">
            <a:solidFill>
              <a:schemeClr val="tx1"/>
            </a:solidFill>
            <a:round/>
            <a:headEnd/>
            <a:tailEnd type="stealth" w="med" len="med"/>
          </a:ln>
          <a:effectLst/>
        </p:spPr>
        <p:txBody>
          <a:bodyPr/>
          <a:lstStyle/>
          <a:p>
            <a:endParaRPr lang="fr-FR"/>
          </a:p>
        </p:txBody>
      </p:sp>
      <p:sp>
        <p:nvSpPr>
          <p:cNvPr id="146489" name="Freeform 57"/>
          <p:cNvSpPr>
            <a:spLocks/>
          </p:cNvSpPr>
          <p:nvPr/>
        </p:nvSpPr>
        <p:spPr bwMode="auto">
          <a:xfrm>
            <a:off x="1187450" y="1412875"/>
            <a:ext cx="6913563" cy="1079500"/>
          </a:xfrm>
          <a:custGeom>
            <a:avLst/>
            <a:gdLst/>
            <a:ahLst/>
            <a:cxnLst>
              <a:cxn ang="0">
                <a:pos x="0" y="680"/>
              </a:cxn>
              <a:cxn ang="0">
                <a:pos x="1996" y="0"/>
              </a:cxn>
              <a:cxn ang="0">
                <a:pos x="4355" y="680"/>
              </a:cxn>
            </a:cxnLst>
            <a:rect l="0" t="0" r="r" b="b"/>
            <a:pathLst>
              <a:path w="4355" h="680">
                <a:moveTo>
                  <a:pt x="0" y="680"/>
                </a:moveTo>
                <a:cubicBezTo>
                  <a:pt x="635" y="340"/>
                  <a:pt x="1270" y="0"/>
                  <a:pt x="1996" y="0"/>
                </a:cubicBezTo>
                <a:cubicBezTo>
                  <a:pt x="2722" y="0"/>
                  <a:pt x="3538" y="340"/>
                  <a:pt x="4355" y="680"/>
                </a:cubicBezTo>
              </a:path>
            </a:pathLst>
          </a:custGeom>
          <a:noFill/>
          <a:ln w="9525">
            <a:solidFill>
              <a:schemeClr val="tx1"/>
            </a:solidFill>
            <a:round/>
            <a:headEnd/>
            <a:tailEnd type="stealth" w="med" len="med"/>
          </a:ln>
          <a:effectLst/>
        </p:spPr>
        <p:txBody>
          <a:bodyPr/>
          <a:lstStyle/>
          <a:p>
            <a:endParaRPr lang="fr-FR"/>
          </a:p>
        </p:txBody>
      </p:sp>
      <p:sp>
        <p:nvSpPr>
          <p:cNvPr id="146490" name="Freeform 58"/>
          <p:cNvSpPr>
            <a:spLocks/>
          </p:cNvSpPr>
          <p:nvPr/>
        </p:nvSpPr>
        <p:spPr bwMode="auto">
          <a:xfrm>
            <a:off x="3203575" y="2060575"/>
            <a:ext cx="1728788" cy="431800"/>
          </a:xfrm>
          <a:custGeom>
            <a:avLst/>
            <a:gdLst/>
            <a:ahLst/>
            <a:cxnLst>
              <a:cxn ang="0">
                <a:pos x="0" y="272"/>
              </a:cxn>
              <a:cxn ang="0">
                <a:pos x="544" y="0"/>
              </a:cxn>
              <a:cxn ang="0">
                <a:pos x="1089" y="272"/>
              </a:cxn>
            </a:cxnLst>
            <a:rect l="0" t="0" r="r" b="b"/>
            <a:pathLst>
              <a:path w="1089" h="272">
                <a:moveTo>
                  <a:pt x="0" y="272"/>
                </a:moveTo>
                <a:cubicBezTo>
                  <a:pt x="181" y="136"/>
                  <a:pt x="363" y="0"/>
                  <a:pt x="544" y="0"/>
                </a:cubicBezTo>
                <a:cubicBezTo>
                  <a:pt x="725" y="0"/>
                  <a:pt x="998" y="227"/>
                  <a:pt x="1089" y="272"/>
                </a:cubicBezTo>
              </a:path>
            </a:pathLst>
          </a:custGeom>
          <a:noFill/>
          <a:ln w="9525">
            <a:solidFill>
              <a:srgbClr val="FF0000"/>
            </a:solidFill>
            <a:round/>
            <a:headEnd/>
            <a:tailEnd type="stealth" w="med" len="med"/>
          </a:ln>
          <a:effectLst/>
        </p:spPr>
        <p:txBody>
          <a:bodyPr/>
          <a:lstStyle/>
          <a:p>
            <a:endParaRPr lang="fr-FR"/>
          </a:p>
        </p:txBody>
      </p:sp>
      <p:sp>
        <p:nvSpPr>
          <p:cNvPr id="146491" name="Freeform 59"/>
          <p:cNvSpPr>
            <a:spLocks/>
          </p:cNvSpPr>
          <p:nvPr/>
        </p:nvSpPr>
        <p:spPr bwMode="auto">
          <a:xfrm>
            <a:off x="2892425" y="1978025"/>
            <a:ext cx="3551238" cy="527050"/>
          </a:xfrm>
          <a:custGeom>
            <a:avLst/>
            <a:gdLst/>
            <a:ahLst/>
            <a:cxnLst>
              <a:cxn ang="0">
                <a:pos x="151" y="324"/>
              </a:cxn>
              <a:cxn ang="0">
                <a:pos x="196" y="279"/>
              </a:cxn>
              <a:cxn ang="0">
                <a:pos x="1330" y="7"/>
              </a:cxn>
              <a:cxn ang="0">
                <a:pos x="2237" y="324"/>
              </a:cxn>
            </a:cxnLst>
            <a:rect l="0" t="0" r="r" b="b"/>
            <a:pathLst>
              <a:path w="2237" h="332">
                <a:moveTo>
                  <a:pt x="151" y="324"/>
                </a:moveTo>
                <a:cubicBezTo>
                  <a:pt x="75" y="328"/>
                  <a:pt x="0" y="332"/>
                  <a:pt x="196" y="279"/>
                </a:cubicBezTo>
                <a:cubicBezTo>
                  <a:pt x="392" y="226"/>
                  <a:pt x="990" y="0"/>
                  <a:pt x="1330" y="7"/>
                </a:cubicBezTo>
                <a:cubicBezTo>
                  <a:pt x="1670" y="14"/>
                  <a:pt x="1953" y="169"/>
                  <a:pt x="2237" y="324"/>
                </a:cubicBezTo>
              </a:path>
            </a:pathLst>
          </a:custGeom>
          <a:noFill/>
          <a:ln w="9525" cap="flat" cmpd="sng">
            <a:solidFill>
              <a:srgbClr val="FF0000"/>
            </a:solidFill>
            <a:prstDash val="solid"/>
            <a:round/>
            <a:headEnd type="none" w="med" len="med"/>
            <a:tailEnd type="stealth" w="med" len="med"/>
          </a:ln>
          <a:effectLst/>
        </p:spPr>
        <p:txBody>
          <a:bodyPr/>
          <a:lstStyle/>
          <a:p>
            <a:endParaRPr lang="fr-FR"/>
          </a:p>
        </p:txBody>
      </p:sp>
      <p:sp>
        <p:nvSpPr>
          <p:cNvPr id="146492" name="Freeform 60"/>
          <p:cNvSpPr>
            <a:spLocks/>
          </p:cNvSpPr>
          <p:nvPr/>
        </p:nvSpPr>
        <p:spPr bwMode="auto">
          <a:xfrm>
            <a:off x="3132138" y="1484313"/>
            <a:ext cx="5327650" cy="1008062"/>
          </a:xfrm>
          <a:custGeom>
            <a:avLst/>
            <a:gdLst/>
            <a:ahLst/>
            <a:cxnLst>
              <a:cxn ang="0">
                <a:pos x="0" y="635"/>
              </a:cxn>
              <a:cxn ang="0">
                <a:pos x="1814" y="0"/>
              </a:cxn>
              <a:cxn ang="0">
                <a:pos x="3356" y="635"/>
              </a:cxn>
            </a:cxnLst>
            <a:rect l="0" t="0" r="r" b="b"/>
            <a:pathLst>
              <a:path w="3356" h="635">
                <a:moveTo>
                  <a:pt x="0" y="635"/>
                </a:moveTo>
                <a:cubicBezTo>
                  <a:pt x="627" y="317"/>
                  <a:pt x="1255" y="0"/>
                  <a:pt x="1814" y="0"/>
                </a:cubicBezTo>
                <a:cubicBezTo>
                  <a:pt x="2373" y="0"/>
                  <a:pt x="2864" y="317"/>
                  <a:pt x="3356" y="635"/>
                </a:cubicBezTo>
              </a:path>
            </a:pathLst>
          </a:custGeom>
          <a:noFill/>
          <a:ln w="9525" cap="flat" cmpd="sng">
            <a:solidFill>
              <a:srgbClr val="FF0000"/>
            </a:solidFill>
            <a:prstDash val="solid"/>
            <a:round/>
            <a:headEnd type="none" w="med" len="med"/>
            <a:tailEnd type="stealth" w="med" len="med"/>
          </a:ln>
          <a:effectLst/>
        </p:spPr>
        <p:txBody>
          <a:bodyPr/>
          <a:lstStyle/>
          <a:p>
            <a:endParaRPr lang="fr-FR"/>
          </a:p>
        </p:txBody>
      </p:sp>
      <p:sp>
        <p:nvSpPr>
          <p:cNvPr id="146493" name="Freeform 61"/>
          <p:cNvSpPr>
            <a:spLocks/>
          </p:cNvSpPr>
          <p:nvPr/>
        </p:nvSpPr>
        <p:spPr bwMode="auto">
          <a:xfrm>
            <a:off x="4932363" y="2133600"/>
            <a:ext cx="1584325" cy="358775"/>
          </a:xfrm>
          <a:custGeom>
            <a:avLst/>
            <a:gdLst/>
            <a:ahLst/>
            <a:cxnLst>
              <a:cxn ang="0">
                <a:pos x="0" y="226"/>
              </a:cxn>
              <a:cxn ang="0">
                <a:pos x="453" y="0"/>
              </a:cxn>
              <a:cxn ang="0">
                <a:pos x="998" y="226"/>
              </a:cxn>
            </a:cxnLst>
            <a:rect l="0" t="0" r="r" b="b"/>
            <a:pathLst>
              <a:path w="998" h="226">
                <a:moveTo>
                  <a:pt x="0" y="226"/>
                </a:moveTo>
                <a:cubicBezTo>
                  <a:pt x="143" y="113"/>
                  <a:pt x="287" y="0"/>
                  <a:pt x="453" y="0"/>
                </a:cubicBezTo>
                <a:cubicBezTo>
                  <a:pt x="619" y="0"/>
                  <a:pt x="808" y="113"/>
                  <a:pt x="998" y="226"/>
                </a:cubicBezTo>
              </a:path>
            </a:pathLst>
          </a:custGeom>
          <a:noFill/>
          <a:ln w="9525" cap="flat" cmpd="sng">
            <a:solidFill>
              <a:schemeClr val="hlink"/>
            </a:solidFill>
            <a:prstDash val="solid"/>
            <a:round/>
            <a:headEnd type="none" w="med" len="med"/>
            <a:tailEnd type="stealth" w="med" len="med"/>
          </a:ln>
          <a:effectLst/>
        </p:spPr>
        <p:txBody>
          <a:bodyPr/>
          <a:lstStyle/>
          <a:p>
            <a:endParaRPr lang="fr-FR"/>
          </a:p>
        </p:txBody>
      </p:sp>
      <p:sp>
        <p:nvSpPr>
          <p:cNvPr id="146494" name="Freeform 62"/>
          <p:cNvSpPr>
            <a:spLocks/>
          </p:cNvSpPr>
          <p:nvPr/>
        </p:nvSpPr>
        <p:spPr bwMode="auto">
          <a:xfrm>
            <a:off x="4859338" y="1831975"/>
            <a:ext cx="3384550" cy="660400"/>
          </a:xfrm>
          <a:custGeom>
            <a:avLst/>
            <a:gdLst/>
            <a:ahLst/>
            <a:cxnLst>
              <a:cxn ang="0">
                <a:pos x="0" y="371"/>
              </a:cxn>
              <a:cxn ang="0">
                <a:pos x="908" y="8"/>
              </a:cxn>
              <a:cxn ang="0">
                <a:pos x="2132" y="416"/>
              </a:cxn>
            </a:cxnLst>
            <a:rect l="0" t="0" r="r" b="b"/>
            <a:pathLst>
              <a:path w="2132" h="416">
                <a:moveTo>
                  <a:pt x="0" y="371"/>
                </a:moveTo>
                <a:cubicBezTo>
                  <a:pt x="276" y="185"/>
                  <a:pt x="553" y="0"/>
                  <a:pt x="908" y="8"/>
                </a:cubicBezTo>
                <a:cubicBezTo>
                  <a:pt x="1263" y="16"/>
                  <a:pt x="1697" y="216"/>
                  <a:pt x="2132" y="416"/>
                </a:cubicBezTo>
              </a:path>
            </a:pathLst>
          </a:custGeom>
          <a:noFill/>
          <a:ln w="9525" cap="flat" cmpd="sng">
            <a:solidFill>
              <a:schemeClr val="hlink"/>
            </a:solidFill>
            <a:prstDash val="solid"/>
            <a:round/>
            <a:headEnd type="none" w="med" len="med"/>
            <a:tailEnd type="stealth" w="med" len="med"/>
          </a:ln>
          <a:effectLst/>
        </p:spPr>
        <p:txBody>
          <a:bodyPr/>
          <a:lstStyle/>
          <a:p>
            <a:endParaRPr lang="fr-FR"/>
          </a:p>
        </p:txBody>
      </p:sp>
      <p:sp>
        <p:nvSpPr>
          <p:cNvPr id="146495" name="Text Box 63"/>
          <p:cNvSpPr txBox="1">
            <a:spLocks noChangeArrowheads="1"/>
          </p:cNvSpPr>
          <p:nvPr/>
        </p:nvSpPr>
        <p:spPr bwMode="auto">
          <a:xfrm>
            <a:off x="395288" y="5373688"/>
            <a:ext cx="7159625" cy="641350"/>
          </a:xfrm>
          <a:prstGeom prst="rect">
            <a:avLst/>
          </a:prstGeom>
          <a:noFill/>
          <a:ln w="9525" algn="ctr">
            <a:noFill/>
            <a:miter lim="800000"/>
            <a:headEnd/>
            <a:tailEnd/>
          </a:ln>
          <a:effectLst/>
        </p:spPr>
        <p:txBody>
          <a:bodyPr wrap="none">
            <a:spAutoFit/>
          </a:bodyPr>
          <a:lstStyle/>
          <a:p>
            <a:pPr algn="l">
              <a:buFontTx/>
              <a:buChar char="•"/>
            </a:pPr>
            <a:r>
              <a:rPr lang="fr-CA" b="0">
                <a:solidFill>
                  <a:schemeClr val="tx1"/>
                </a:solidFill>
              </a:rPr>
              <a:t>Note: Pas toutes les étapes sont présentes pour une chaîne donnée</a:t>
            </a:r>
          </a:p>
          <a:p>
            <a:pPr algn="l">
              <a:buFontTx/>
              <a:buChar char="•"/>
            </a:pPr>
            <a:r>
              <a:rPr lang="fr-CA" b="0">
                <a:solidFill>
                  <a:schemeClr val="tx1"/>
                </a:solidFill>
              </a:rPr>
              <a:t> Exemple DELL</a:t>
            </a:r>
            <a:endParaRPr lang="en-US" b="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p:txBody>
          <a:bodyPr/>
          <a:lstStyle/>
          <a:p>
            <a:r>
              <a:rPr lang="fr-CA"/>
              <a:t>Les flux dans le réseau</a:t>
            </a:r>
            <a:endParaRPr lang="en-US"/>
          </a:p>
        </p:txBody>
      </p:sp>
      <p:sp>
        <p:nvSpPr>
          <p:cNvPr id="152581" name="Rectangle 5"/>
          <p:cNvSpPr>
            <a:spLocks noChangeArrowheads="1"/>
          </p:cNvSpPr>
          <p:nvPr/>
        </p:nvSpPr>
        <p:spPr bwMode="auto">
          <a:xfrm>
            <a:off x="6248400" y="3124200"/>
            <a:ext cx="2209800" cy="990600"/>
          </a:xfrm>
          <a:prstGeom prst="rect">
            <a:avLst/>
          </a:prstGeom>
          <a:solidFill>
            <a:schemeClr val="accent1"/>
          </a:solidFill>
          <a:ln w="12700">
            <a:solidFill>
              <a:schemeClr val="tx1"/>
            </a:solidFill>
            <a:miter lim="800000"/>
            <a:headEnd/>
            <a:tailEnd/>
          </a:ln>
          <a:effectLst/>
        </p:spPr>
        <p:txBody>
          <a:bodyPr wrap="none" anchor="ctr"/>
          <a:lstStyle/>
          <a:p>
            <a:pPr eaLnBrk="0" hangingPunct="0"/>
            <a:r>
              <a:rPr lang="en-US" sz="3200" i="1">
                <a:solidFill>
                  <a:schemeClr val="tx1"/>
                </a:solidFill>
                <a:latin typeface="Times New Roman" pitchFamily="18" charset="0"/>
              </a:rPr>
              <a:t>Client</a:t>
            </a:r>
            <a:endParaRPr lang="en-US" sz="1600" b="0">
              <a:solidFill>
                <a:schemeClr val="tx1"/>
              </a:solidFill>
              <a:latin typeface="Times New Roman" pitchFamily="18" charset="0"/>
            </a:endParaRPr>
          </a:p>
        </p:txBody>
      </p:sp>
      <p:sp>
        <p:nvSpPr>
          <p:cNvPr id="152582" name="Line 6"/>
          <p:cNvSpPr>
            <a:spLocks noChangeShapeType="1"/>
          </p:cNvSpPr>
          <p:nvPr/>
        </p:nvSpPr>
        <p:spPr bwMode="auto">
          <a:xfrm>
            <a:off x="2133600" y="2895600"/>
            <a:ext cx="3505200" cy="0"/>
          </a:xfrm>
          <a:prstGeom prst="line">
            <a:avLst/>
          </a:prstGeom>
          <a:noFill/>
          <a:ln w="76200" cmpd="tri">
            <a:solidFill>
              <a:schemeClr val="tx1"/>
            </a:solidFill>
            <a:round/>
            <a:headEnd type="triangle" w="med" len="med"/>
            <a:tailEnd type="triangle" w="med" len="med"/>
          </a:ln>
          <a:effectLst/>
        </p:spPr>
        <p:txBody>
          <a:bodyPr wrap="none" anchor="ctr"/>
          <a:lstStyle/>
          <a:p>
            <a:endParaRPr lang="fr-FR"/>
          </a:p>
        </p:txBody>
      </p:sp>
      <p:sp>
        <p:nvSpPr>
          <p:cNvPr id="152583" name="Line 7"/>
          <p:cNvSpPr>
            <a:spLocks noChangeShapeType="1"/>
          </p:cNvSpPr>
          <p:nvPr/>
        </p:nvSpPr>
        <p:spPr bwMode="auto">
          <a:xfrm>
            <a:off x="2209800" y="3581400"/>
            <a:ext cx="3505200" cy="0"/>
          </a:xfrm>
          <a:prstGeom prst="line">
            <a:avLst/>
          </a:prstGeom>
          <a:noFill/>
          <a:ln w="76200" cmpd="tri">
            <a:solidFill>
              <a:schemeClr val="tx1"/>
            </a:solidFill>
            <a:round/>
            <a:headEnd type="triangle" w="med" len="med"/>
            <a:tailEnd type="triangle" w="med" len="med"/>
          </a:ln>
          <a:effectLst/>
        </p:spPr>
        <p:txBody>
          <a:bodyPr wrap="none" anchor="ctr"/>
          <a:lstStyle/>
          <a:p>
            <a:endParaRPr lang="fr-FR"/>
          </a:p>
        </p:txBody>
      </p:sp>
      <p:sp>
        <p:nvSpPr>
          <p:cNvPr id="152584" name="Line 8"/>
          <p:cNvSpPr>
            <a:spLocks noChangeShapeType="1"/>
          </p:cNvSpPr>
          <p:nvPr/>
        </p:nvSpPr>
        <p:spPr bwMode="auto">
          <a:xfrm>
            <a:off x="2209800" y="4343400"/>
            <a:ext cx="3505200" cy="0"/>
          </a:xfrm>
          <a:prstGeom prst="line">
            <a:avLst/>
          </a:prstGeom>
          <a:noFill/>
          <a:ln w="76200" cmpd="tri">
            <a:solidFill>
              <a:schemeClr val="tx1"/>
            </a:solidFill>
            <a:round/>
            <a:headEnd type="triangle" w="med" len="med"/>
            <a:tailEnd type="triangle" w="med" len="med"/>
          </a:ln>
          <a:effectLst/>
        </p:spPr>
        <p:txBody>
          <a:bodyPr wrap="none" anchor="ctr"/>
          <a:lstStyle/>
          <a:p>
            <a:endParaRPr lang="fr-FR"/>
          </a:p>
        </p:txBody>
      </p:sp>
      <p:sp>
        <p:nvSpPr>
          <p:cNvPr id="152585" name="Text Box 9"/>
          <p:cNvSpPr txBox="1">
            <a:spLocks noChangeArrowheads="1"/>
          </p:cNvSpPr>
          <p:nvPr/>
        </p:nvSpPr>
        <p:spPr bwMode="auto">
          <a:xfrm>
            <a:off x="2998788" y="2327275"/>
            <a:ext cx="1725612" cy="457200"/>
          </a:xfrm>
          <a:prstGeom prst="rect">
            <a:avLst/>
          </a:prstGeom>
          <a:noFill/>
          <a:ln w="12700">
            <a:noFill/>
            <a:miter lim="800000"/>
            <a:headEnd/>
            <a:tailEnd/>
          </a:ln>
          <a:effectLst/>
        </p:spPr>
        <p:txBody>
          <a:bodyPr wrap="none">
            <a:spAutoFit/>
          </a:bodyPr>
          <a:lstStyle/>
          <a:p>
            <a:pPr algn="l" eaLnBrk="0" hangingPunct="0"/>
            <a:r>
              <a:rPr lang="en-US" sz="2400" i="1">
                <a:solidFill>
                  <a:schemeClr val="tx1"/>
                </a:solidFill>
                <a:latin typeface="Times New Roman" pitchFamily="18" charset="0"/>
              </a:rPr>
              <a:t>Information</a:t>
            </a:r>
          </a:p>
        </p:txBody>
      </p:sp>
      <p:sp>
        <p:nvSpPr>
          <p:cNvPr id="152586" name="Text Box 10"/>
          <p:cNvSpPr txBox="1">
            <a:spLocks noChangeArrowheads="1"/>
          </p:cNvSpPr>
          <p:nvPr/>
        </p:nvSpPr>
        <p:spPr bwMode="auto">
          <a:xfrm>
            <a:off x="3160713" y="3048000"/>
            <a:ext cx="1131887" cy="457200"/>
          </a:xfrm>
          <a:prstGeom prst="rect">
            <a:avLst/>
          </a:prstGeom>
          <a:noFill/>
          <a:ln w="12700">
            <a:noFill/>
            <a:miter lim="800000"/>
            <a:headEnd/>
            <a:tailEnd/>
          </a:ln>
          <a:effectLst/>
        </p:spPr>
        <p:txBody>
          <a:bodyPr wrap="none">
            <a:spAutoFit/>
          </a:bodyPr>
          <a:lstStyle/>
          <a:p>
            <a:pPr algn="l" eaLnBrk="0" hangingPunct="0"/>
            <a:r>
              <a:rPr lang="en-US" sz="2400" i="1">
                <a:solidFill>
                  <a:schemeClr val="tx1"/>
                </a:solidFill>
                <a:latin typeface="Times New Roman" pitchFamily="18" charset="0"/>
              </a:rPr>
              <a:t>Produit</a:t>
            </a:r>
          </a:p>
        </p:txBody>
      </p:sp>
      <p:sp>
        <p:nvSpPr>
          <p:cNvPr id="152587" name="Text Box 11"/>
          <p:cNvSpPr txBox="1">
            <a:spLocks noChangeArrowheads="1"/>
          </p:cNvSpPr>
          <p:nvPr/>
        </p:nvSpPr>
        <p:spPr bwMode="auto">
          <a:xfrm>
            <a:off x="3260725" y="3851275"/>
            <a:ext cx="981075" cy="457200"/>
          </a:xfrm>
          <a:prstGeom prst="rect">
            <a:avLst/>
          </a:prstGeom>
          <a:noFill/>
          <a:ln w="12700">
            <a:noFill/>
            <a:miter lim="800000"/>
            <a:headEnd/>
            <a:tailEnd/>
          </a:ln>
          <a:effectLst/>
        </p:spPr>
        <p:txBody>
          <a:bodyPr wrap="none">
            <a:spAutoFit/>
          </a:bodyPr>
          <a:lstStyle/>
          <a:p>
            <a:pPr algn="l" eaLnBrk="0" hangingPunct="0"/>
            <a:r>
              <a:rPr lang="fr-CA" sz="2400" i="1">
                <a:solidFill>
                  <a:schemeClr val="tx1"/>
                </a:solidFill>
                <a:latin typeface="Times New Roman" pitchFamily="18" charset="0"/>
              </a:rPr>
              <a:t>Fonds</a:t>
            </a:r>
            <a:endParaRPr lang="en-US" sz="2400" i="1">
              <a:solidFill>
                <a:schemeClr val="tx1"/>
              </a:solidFill>
              <a:latin typeface="Times New Roman" pitchFamily="18" charset="0"/>
            </a:endParaRPr>
          </a:p>
        </p:txBody>
      </p:sp>
      <p:sp>
        <p:nvSpPr>
          <p:cNvPr id="152588" name="WordArt 12"/>
          <p:cNvSpPr>
            <a:spLocks noChangeArrowheads="1" noChangeShapeType="1" noTextEdit="1"/>
          </p:cNvSpPr>
          <p:nvPr/>
        </p:nvSpPr>
        <p:spPr bwMode="auto">
          <a:xfrm>
            <a:off x="533400" y="4876800"/>
            <a:ext cx="6172200" cy="685800"/>
          </a:xfrm>
          <a:prstGeom prst="rect">
            <a:avLst/>
          </a:prstGeom>
        </p:spPr>
        <p:txBody>
          <a:bodyPr wrap="none" fromWordArt="1">
            <a:prstTxWarp prst="textPlain">
              <a:avLst>
                <a:gd name="adj" fmla="val 50000"/>
              </a:avLst>
            </a:prstTxWarp>
          </a:bodyPr>
          <a:lstStyle/>
          <a:p>
            <a:r>
              <a:rPr lang="fr-FR" sz="3600" kern="10">
                <a:ln w="9525">
                  <a:solidFill>
                    <a:srgbClr val="000000"/>
                  </a:solidFill>
                  <a:round/>
                  <a:headEnd/>
                  <a:tailEnd/>
                </a:ln>
                <a:solidFill>
                  <a:srgbClr val="FFFFFF"/>
                </a:solidFill>
                <a:latin typeface="Arial Black"/>
              </a:rPr>
              <a:t>Supply Chain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1981200" y="136525"/>
            <a:ext cx="5375275" cy="396875"/>
          </a:xfrm>
          <a:prstGeom prst="rect">
            <a:avLst/>
          </a:prstGeom>
          <a:noFill/>
          <a:ln w="9525">
            <a:noFill/>
            <a:miter lim="800000"/>
            <a:headEnd/>
            <a:tailEnd/>
          </a:ln>
          <a:effectLst/>
        </p:spPr>
        <p:txBody>
          <a:bodyPr wrap="none">
            <a:spAutoFit/>
          </a:bodyPr>
          <a:lstStyle/>
          <a:p>
            <a:pPr algn="ctr" eaLnBrk="0" hangingPunct="0"/>
            <a:r>
              <a:rPr lang="fr-FR" sz="2000" b="1">
                <a:solidFill>
                  <a:srgbClr val="FF9933"/>
                </a:solidFill>
              </a:rPr>
              <a:t>SUPPLY CHAIN : LES FLUX EN PRESENCE</a:t>
            </a:r>
          </a:p>
        </p:txBody>
      </p:sp>
      <p:grpSp>
        <p:nvGrpSpPr>
          <p:cNvPr id="2" name="Group 3"/>
          <p:cNvGrpSpPr>
            <a:grpSpLocks/>
          </p:cNvGrpSpPr>
          <p:nvPr/>
        </p:nvGrpSpPr>
        <p:grpSpPr bwMode="auto">
          <a:xfrm>
            <a:off x="685800" y="609600"/>
            <a:ext cx="7696200" cy="1436688"/>
            <a:chOff x="432" y="384"/>
            <a:chExt cx="4848" cy="905"/>
          </a:xfrm>
        </p:grpSpPr>
        <p:grpSp>
          <p:nvGrpSpPr>
            <p:cNvPr id="3" name="Group 4"/>
            <p:cNvGrpSpPr>
              <a:grpSpLocks/>
            </p:cNvGrpSpPr>
            <p:nvPr/>
          </p:nvGrpSpPr>
          <p:grpSpPr bwMode="auto">
            <a:xfrm>
              <a:off x="1383" y="432"/>
              <a:ext cx="3041" cy="857"/>
              <a:chOff x="1375" y="432"/>
              <a:chExt cx="3041" cy="857"/>
            </a:xfrm>
          </p:grpSpPr>
          <p:sp>
            <p:nvSpPr>
              <p:cNvPr id="270341" name="Text Box 5"/>
              <p:cNvSpPr txBox="1">
                <a:spLocks noChangeArrowheads="1"/>
              </p:cNvSpPr>
              <p:nvPr/>
            </p:nvSpPr>
            <p:spPr bwMode="auto">
              <a:xfrm>
                <a:off x="2251" y="432"/>
                <a:ext cx="1289" cy="212"/>
              </a:xfrm>
              <a:prstGeom prst="rect">
                <a:avLst/>
              </a:prstGeom>
              <a:noFill/>
              <a:ln w="9525">
                <a:noFill/>
                <a:miter lim="800000"/>
                <a:headEnd/>
                <a:tailEnd/>
              </a:ln>
              <a:effectLst/>
            </p:spPr>
            <p:txBody>
              <a:bodyPr wrap="none">
                <a:spAutoFit/>
              </a:bodyPr>
              <a:lstStyle/>
              <a:p>
                <a:pPr eaLnBrk="0" hangingPunct="0"/>
                <a:r>
                  <a:rPr lang="fr-FR" sz="1600" b="1"/>
                  <a:t>FLUX FINANCIERS</a:t>
                </a:r>
              </a:p>
            </p:txBody>
          </p:sp>
          <p:grpSp>
            <p:nvGrpSpPr>
              <p:cNvPr id="4" name="Group 6"/>
              <p:cNvGrpSpPr>
                <a:grpSpLocks/>
              </p:cNvGrpSpPr>
              <p:nvPr/>
            </p:nvGrpSpPr>
            <p:grpSpPr bwMode="auto">
              <a:xfrm>
                <a:off x="1375" y="615"/>
                <a:ext cx="3041" cy="674"/>
                <a:chOff x="1241" y="615"/>
                <a:chExt cx="3041" cy="674"/>
              </a:xfrm>
            </p:grpSpPr>
            <p:sp>
              <p:nvSpPr>
                <p:cNvPr id="270343" name="Text Box 7"/>
                <p:cNvSpPr txBox="1">
                  <a:spLocks noChangeArrowheads="1"/>
                </p:cNvSpPr>
                <p:nvPr/>
              </p:nvSpPr>
              <p:spPr bwMode="auto">
                <a:xfrm>
                  <a:off x="1241" y="615"/>
                  <a:ext cx="1367" cy="674"/>
                </a:xfrm>
                <a:prstGeom prst="rect">
                  <a:avLst/>
                </a:prstGeom>
                <a:noFill/>
                <a:ln w="9525">
                  <a:noFill/>
                  <a:miter lim="800000"/>
                  <a:headEnd/>
                  <a:tailEnd/>
                </a:ln>
                <a:effectLst/>
              </p:spPr>
              <p:txBody>
                <a:bodyPr wrap="none">
                  <a:spAutoFit/>
                </a:bodyPr>
                <a:lstStyle/>
                <a:p>
                  <a:pPr eaLnBrk="0" hangingPunct="0"/>
                  <a:r>
                    <a:rPr lang="fr-FR" sz="1600"/>
                    <a:t>* Gestion des paiements</a:t>
                  </a:r>
                </a:p>
                <a:p>
                  <a:pPr eaLnBrk="0" hangingPunct="0"/>
                  <a:r>
                    <a:rPr lang="fr-FR" sz="1600"/>
                    <a:t>* Suivi des en-cours</a:t>
                  </a:r>
                </a:p>
                <a:p>
                  <a:pPr eaLnBrk="0" hangingPunct="0"/>
                  <a:r>
                    <a:rPr lang="fr-FR" sz="1600"/>
                    <a:t>* Reporting comptable</a:t>
                  </a:r>
                </a:p>
                <a:p>
                  <a:pPr eaLnBrk="0" hangingPunct="0"/>
                  <a:r>
                    <a:rPr lang="fr-FR" sz="1600"/>
                    <a:t>* Etat de trésorerie</a:t>
                  </a:r>
                </a:p>
              </p:txBody>
            </p:sp>
            <p:sp>
              <p:nvSpPr>
                <p:cNvPr id="270344" name="Text Box 8"/>
                <p:cNvSpPr txBox="1">
                  <a:spLocks noChangeArrowheads="1"/>
                </p:cNvSpPr>
                <p:nvPr/>
              </p:nvSpPr>
              <p:spPr bwMode="auto">
                <a:xfrm>
                  <a:off x="2822" y="615"/>
                  <a:ext cx="1460" cy="674"/>
                </a:xfrm>
                <a:prstGeom prst="rect">
                  <a:avLst/>
                </a:prstGeom>
                <a:noFill/>
                <a:ln w="9525">
                  <a:noFill/>
                  <a:miter lim="800000"/>
                  <a:headEnd/>
                  <a:tailEnd/>
                </a:ln>
                <a:effectLst/>
              </p:spPr>
              <p:txBody>
                <a:bodyPr wrap="none">
                  <a:spAutoFit/>
                </a:bodyPr>
                <a:lstStyle/>
                <a:p>
                  <a:pPr eaLnBrk="0" hangingPunct="0"/>
                  <a:r>
                    <a:rPr lang="fr-FR" sz="1600"/>
                    <a:t>* Ajustement valeur stock</a:t>
                  </a:r>
                </a:p>
                <a:p>
                  <a:pPr eaLnBrk="0" hangingPunct="0"/>
                  <a:r>
                    <a:rPr lang="fr-FR" sz="1600"/>
                    <a:t>* Taux de démarque</a:t>
                  </a:r>
                </a:p>
                <a:p>
                  <a:pPr eaLnBrk="0" hangingPunct="0"/>
                  <a:r>
                    <a:rPr lang="fr-FR" sz="1600"/>
                    <a:t>* Suivi des coûts</a:t>
                  </a:r>
                </a:p>
                <a:p>
                  <a:pPr eaLnBrk="0" hangingPunct="0"/>
                  <a:r>
                    <a:rPr lang="fr-FR" sz="1600"/>
                    <a:t>* Budgétisation</a:t>
                  </a:r>
                </a:p>
              </p:txBody>
            </p:sp>
          </p:grpSp>
        </p:grpSp>
        <p:sp>
          <p:nvSpPr>
            <p:cNvPr id="270345" name="Line 9"/>
            <p:cNvSpPr>
              <a:spLocks noChangeShapeType="1"/>
            </p:cNvSpPr>
            <p:nvPr/>
          </p:nvSpPr>
          <p:spPr bwMode="auto">
            <a:xfrm>
              <a:off x="432" y="384"/>
              <a:ext cx="4848" cy="0"/>
            </a:xfrm>
            <a:prstGeom prst="line">
              <a:avLst/>
            </a:prstGeom>
            <a:noFill/>
            <a:ln w="9525">
              <a:solidFill>
                <a:schemeClr val="tx1"/>
              </a:solidFill>
              <a:round/>
              <a:headEnd/>
              <a:tailEnd/>
            </a:ln>
            <a:effectLst/>
          </p:spPr>
          <p:txBody>
            <a:bodyPr wrap="none" anchor="ctr"/>
            <a:lstStyle/>
            <a:p>
              <a:endParaRPr lang="fr-FR"/>
            </a:p>
          </p:txBody>
        </p:sp>
      </p:grpSp>
      <p:grpSp>
        <p:nvGrpSpPr>
          <p:cNvPr id="5" name="Group 10"/>
          <p:cNvGrpSpPr>
            <a:grpSpLocks/>
          </p:cNvGrpSpPr>
          <p:nvPr/>
        </p:nvGrpSpPr>
        <p:grpSpPr bwMode="auto">
          <a:xfrm>
            <a:off x="685800" y="2209800"/>
            <a:ext cx="7696200" cy="1450975"/>
            <a:chOff x="432" y="1392"/>
            <a:chExt cx="4848" cy="914"/>
          </a:xfrm>
        </p:grpSpPr>
        <p:sp>
          <p:nvSpPr>
            <p:cNvPr id="270347" name="Text Box 11"/>
            <p:cNvSpPr txBox="1">
              <a:spLocks noChangeArrowheads="1"/>
            </p:cNvSpPr>
            <p:nvPr/>
          </p:nvSpPr>
          <p:spPr bwMode="auto">
            <a:xfrm>
              <a:off x="2272" y="1440"/>
              <a:ext cx="1234" cy="212"/>
            </a:xfrm>
            <a:prstGeom prst="rect">
              <a:avLst/>
            </a:prstGeom>
            <a:noFill/>
            <a:ln w="9525">
              <a:noFill/>
              <a:miter lim="800000"/>
              <a:headEnd/>
              <a:tailEnd/>
            </a:ln>
            <a:effectLst/>
          </p:spPr>
          <p:txBody>
            <a:bodyPr wrap="none">
              <a:spAutoFit/>
            </a:bodyPr>
            <a:lstStyle/>
            <a:p>
              <a:pPr eaLnBrk="0" hangingPunct="0"/>
              <a:r>
                <a:rPr lang="fr-FR" sz="1600" b="1">
                  <a:solidFill>
                    <a:srgbClr val="292929"/>
                  </a:solidFill>
                </a:rPr>
                <a:t>FLUX PHYSIQUES</a:t>
              </a:r>
            </a:p>
          </p:txBody>
        </p:sp>
        <p:sp>
          <p:nvSpPr>
            <p:cNvPr id="270348" name="Text Box 12"/>
            <p:cNvSpPr txBox="1">
              <a:spLocks noChangeArrowheads="1"/>
            </p:cNvSpPr>
            <p:nvPr/>
          </p:nvSpPr>
          <p:spPr bwMode="auto">
            <a:xfrm>
              <a:off x="932" y="1632"/>
              <a:ext cx="4060" cy="674"/>
            </a:xfrm>
            <a:prstGeom prst="rect">
              <a:avLst/>
            </a:prstGeom>
            <a:noFill/>
            <a:ln w="9525">
              <a:noFill/>
              <a:miter lim="800000"/>
              <a:headEnd/>
              <a:tailEnd/>
            </a:ln>
            <a:effectLst/>
          </p:spPr>
          <p:txBody>
            <a:bodyPr wrap="none">
              <a:spAutoFit/>
            </a:bodyPr>
            <a:lstStyle/>
            <a:p>
              <a:pPr algn="ctr" eaLnBrk="0" hangingPunct="0"/>
              <a:r>
                <a:rPr lang="fr-FR" sz="1600">
                  <a:solidFill>
                    <a:srgbClr val="292929"/>
                  </a:solidFill>
                </a:rPr>
                <a:t>* Logistique transport orientée FR-&gt;FAB et FAB-&gt;CLIENT ou FAB-&gt;DIST</a:t>
              </a:r>
            </a:p>
            <a:p>
              <a:pPr algn="ctr" eaLnBrk="0" hangingPunct="0"/>
              <a:r>
                <a:rPr lang="fr-FR" sz="1600">
                  <a:solidFill>
                    <a:srgbClr val="292929"/>
                  </a:solidFill>
                </a:rPr>
                <a:t>* Logistique inversée DIST-&gt;FAB, FAB-&gt;FR</a:t>
              </a:r>
            </a:p>
            <a:p>
              <a:pPr algn="ctr" eaLnBrk="0" hangingPunct="0"/>
              <a:r>
                <a:rPr lang="fr-FR" sz="1600">
                  <a:solidFill>
                    <a:srgbClr val="292929"/>
                  </a:solidFill>
                </a:rPr>
                <a:t>* Logistique d ’entreposage</a:t>
              </a:r>
            </a:p>
            <a:p>
              <a:pPr algn="ctr" eaLnBrk="0" hangingPunct="0"/>
              <a:r>
                <a:rPr lang="fr-FR" sz="1600">
                  <a:solidFill>
                    <a:srgbClr val="292929"/>
                  </a:solidFill>
                </a:rPr>
                <a:t>* Sécurité</a:t>
              </a:r>
            </a:p>
          </p:txBody>
        </p:sp>
        <p:sp>
          <p:nvSpPr>
            <p:cNvPr id="270349" name="Line 13"/>
            <p:cNvSpPr>
              <a:spLocks noChangeShapeType="1"/>
            </p:cNvSpPr>
            <p:nvPr/>
          </p:nvSpPr>
          <p:spPr bwMode="auto">
            <a:xfrm>
              <a:off x="432" y="1392"/>
              <a:ext cx="4848" cy="0"/>
            </a:xfrm>
            <a:prstGeom prst="line">
              <a:avLst/>
            </a:prstGeom>
            <a:noFill/>
            <a:ln w="9525">
              <a:solidFill>
                <a:srgbClr val="292929"/>
              </a:solidFill>
              <a:round/>
              <a:headEnd/>
              <a:tailEnd/>
            </a:ln>
            <a:effectLst/>
          </p:spPr>
          <p:txBody>
            <a:bodyPr wrap="none" anchor="ctr"/>
            <a:lstStyle/>
            <a:p>
              <a:endParaRPr lang="fr-FR"/>
            </a:p>
          </p:txBody>
        </p:sp>
      </p:grpSp>
      <p:grpSp>
        <p:nvGrpSpPr>
          <p:cNvPr id="6" name="Group 14"/>
          <p:cNvGrpSpPr>
            <a:grpSpLocks/>
          </p:cNvGrpSpPr>
          <p:nvPr/>
        </p:nvGrpSpPr>
        <p:grpSpPr bwMode="auto">
          <a:xfrm>
            <a:off x="685800" y="3733800"/>
            <a:ext cx="7696200" cy="1450975"/>
            <a:chOff x="432" y="2352"/>
            <a:chExt cx="4848" cy="914"/>
          </a:xfrm>
        </p:grpSpPr>
        <p:sp>
          <p:nvSpPr>
            <p:cNvPr id="270351" name="Text Box 15"/>
            <p:cNvSpPr txBox="1">
              <a:spLocks noChangeArrowheads="1"/>
            </p:cNvSpPr>
            <p:nvPr/>
          </p:nvSpPr>
          <p:spPr bwMode="auto">
            <a:xfrm>
              <a:off x="2104" y="2400"/>
              <a:ext cx="1570" cy="212"/>
            </a:xfrm>
            <a:prstGeom prst="rect">
              <a:avLst/>
            </a:prstGeom>
            <a:noFill/>
            <a:ln w="9525">
              <a:noFill/>
              <a:miter lim="800000"/>
              <a:headEnd/>
              <a:tailEnd/>
            </a:ln>
            <a:effectLst/>
          </p:spPr>
          <p:txBody>
            <a:bodyPr wrap="none">
              <a:spAutoFit/>
            </a:bodyPr>
            <a:lstStyle/>
            <a:p>
              <a:pPr eaLnBrk="0" hangingPunct="0"/>
              <a:r>
                <a:rPr lang="fr-FR" sz="1600" b="1">
                  <a:solidFill>
                    <a:srgbClr val="4D4D4D"/>
                  </a:solidFill>
                </a:rPr>
                <a:t>FLUX DE COMMANDES</a:t>
              </a:r>
            </a:p>
          </p:txBody>
        </p:sp>
        <p:sp>
          <p:nvSpPr>
            <p:cNvPr id="270352" name="Text Box 16"/>
            <p:cNvSpPr txBox="1">
              <a:spLocks noChangeArrowheads="1"/>
            </p:cNvSpPr>
            <p:nvPr/>
          </p:nvSpPr>
          <p:spPr bwMode="auto">
            <a:xfrm>
              <a:off x="2120" y="2592"/>
              <a:ext cx="1528" cy="674"/>
            </a:xfrm>
            <a:prstGeom prst="rect">
              <a:avLst/>
            </a:prstGeom>
            <a:noFill/>
            <a:ln w="9525">
              <a:noFill/>
              <a:miter lim="800000"/>
              <a:headEnd/>
              <a:tailEnd/>
            </a:ln>
            <a:effectLst/>
          </p:spPr>
          <p:txBody>
            <a:bodyPr wrap="none">
              <a:spAutoFit/>
            </a:bodyPr>
            <a:lstStyle/>
            <a:p>
              <a:pPr algn="ctr" eaLnBrk="0" hangingPunct="0"/>
              <a:r>
                <a:rPr lang="fr-FR" sz="1600">
                  <a:solidFill>
                    <a:srgbClr val="4D4D4D"/>
                  </a:solidFill>
                </a:rPr>
                <a:t>* Commandes fournisseurs</a:t>
              </a:r>
            </a:p>
            <a:p>
              <a:pPr algn="ctr" eaLnBrk="0" hangingPunct="0"/>
              <a:r>
                <a:rPr lang="fr-FR" sz="1600">
                  <a:solidFill>
                    <a:srgbClr val="4D4D4D"/>
                  </a:solidFill>
                </a:rPr>
                <a:t>* Commandes distributeurs</a:t>
              </a:r>
            </a:p>
            <a:p>
              <a:pPr algn="ctr" eaLnBrk="0" hangingPunct="0"/>
              <a:r>
                <a:rPr lang="fr-FR" sz="1600">
                  <a:solidFill>
                    <a:srgbClr val="4D4D4D"/>
                  </a:solidFill>
                </a:rPr>
                <a:t>* Commandes clients</a:t>
              </a:r>
            </a:p>
            <a:p>
              <a:pPr algn="ctr" eaLnBrk="0" hangingPunct="0"/>
              <a:r>
                <a:rPr lang="fr-FR" sz="1600">
                  <a:solidFill>
                    <a:srgbClr val="4D4D4D"/>
                  </a:solidFill>
                </a:rPr>
                <a:t>* Commandes internes</a:t>
              </a:r>
            </a:p>
          </p:txBody>
        </p:sp>
        <p:sp>
          <p:nvSpPr>
            <p:cNvPr id="270353" name="Line 17"/>
            <p:cNvSpPr>
              <a:spLocks noChangeShapeType="1"/>
            </p:cNvSpPr>
            <p:nvPr/>
          </p:nvSpPr>
          <p:spPr bwMode="auto">
            <a:xfrm>
              <a:off x="432" y="2352"/>
              <a:ext cx="4848" cy="0"/>
            </a:xfrm>
            <a:prstGeom prst="line">
              <a:avLst/>
            </a:prstGeom>
            <a:noFill/>
            <a:ln w="9525">
              <a:solidFill>
                <a:srgbClr val="4D4D4D"/>
              </a:solidFill>
              <a:round/>
              <a:headEnd/>
              <a:tailEnd/>
            </a:ln>
            <a:effectLst/>
          </p:spPr>
          <p:txBody>
            <a:bodyPr wrap="none" anchor="ctr"/>
            <a:lstStyle/>
            <a:p>
              <a:endParaRPr lang="fr-FR"/>
            </a:p>
          </p:txBody>
        </p:sp>
      </p:grpSp>
      <p:grpSp>
        <p:nvGrpSpPr>
          <p:cNvPr id="7" name="Group 18"/>
          <p:cNvGrpSpPr>
            <a:grpSpLocks/>
          </p:cNvGrpSpPr>
          <p:nvPr/>
        </p:nvGrpSpPr>
        <p:grpSpPr bwMode="auto">
          <a:xfrm>
            <a:off x="685800" y="5181600"/>
            <a:ext cx="7696200" cy="1282700"/>
            <a:chOff x="432" y="3264"/>
            <a:chExt cx="4848" cy="808"/>
          </a:xfrm>
        </p:grpSpPr>
        <p:sp>
          <p:nvSpPr>
            <p:cNvPr id="270355" name="Text Box 19"/>
            <p:cNvSpPr txBox="1">
              <a:spLocks noChangeArrowheads="1"/>
            </p:cNvSpPr>
            <p:nvPr/>
          </p:nvSpPr>
          <p:spPr bwMode="auto">
            <a:xfrm>
              <a:off x="2082" y="3312"/>
              <a:ext cx="1614" cy="212"/>
            </a:xfrm>
            <a:prstGeom prst="rect">
              <a:avLst/>
            </a:prstGeom>
            <a:noFill/>
            <a:ln w="9525">
              <a:noFill/>
              <a:miter lim="800000"/>
              <a:headEnd/>
              <a:tailEnd/>
            </a:ln>
            <a:effectLst/>
          </p:spPr>
          <p:txBody>
            <a:bodyPr wrap="none">
              <a:spAutoFit/>
            </a:bodyPr>
            <a:lstStyle/>
            <a:p>
              <a:pPr eaLnBrk="0" hangingPunct="0"/>
              <a:r>
                <a:rPr lang="fr-FR" sz="1600" b="1">
                  <a:solidFill>
                    <a:srgbClr val="777777"/>
                  </a:solidFill>
                </a:rPr>
                <a:t>FLUX D ’INFORMATION</a:t>
              </a:r>
            </a:p>
          </p:txBody>
        </p:sp>
        <p:sp>
          <p:nvSpPr>
            <p:cNvPr id="270356" name="Text Box 20"/>
            <p:cNvSpPr txBox="1">
              <a:spLocks noChangeArrowheads="1"/>
            </p:cNvSpPr>
            <p:nvPr/>
          </p:nvSpPr>
          <p:spPr bwMode="auto">
            <a:xfrm>
              <a:off x="2099" y="3552"/>
              <a:ext cx="1549" cy="520"/>
            </a:xfrm>
            <a:prstGeom prst="rect">
              <a:avLst/>
            </a:prstGeom>
            <a:noFill/>
            <a:ln w="9525">
              <a:noFill/>
              <a:miter lim="800000"/>
              <a:headEnd/>
              <a:tailEnd/>
            </a:ln>
            <a:effectLst/>
          </p:spPr>
          <p:txBody>
            <a:bodyPr wrap="none">
              <a:spAutoFit/>
            </a:bodyPr>
            <a:lstStyle/>
            <a:p>
              <a:pPr algn="ctr" eaLnBrk="0" hangingPunct="0"/>
              <a:r>
                <a:rPr lang="fr-FR" sz="1600">
                  <a:solidFill>
                    <a:srgbClr val="777777"/>
                  </a:solidFill>
                </a:rPr>
                <a:t>* Saisonalité des ventes</a:t>
              </a:r>
            </a:p>
            <a:p>
              <a:pPr algn="ctr" eaLnBrk="0" hangingPunct="0"/>
              <a:r>
                <a:rPr lang="fr-FR" sz="1600">
                  <a:solidFill>
                    <a:srgbClr val="777777"/>
                  </a:solidFill>
                </a:rPr>
                <a:t>* Ajustement production</a:t>
              </a:r>
            </a:p>
            <a:p>
              <a:pPr algn="ctr" eaLnBrk="0" hangingPunct="0"/>
              <a:r>
                <a:rPr lang="fr-FR" sz="1600">
                  <a:solidFill>
                    <a:srgbClr val="777777"/>
                  </a:solidFill>
                </a:rPr>
                <a:t>* Suivi client ou Fourn/Dist</a:t>
              </a:r>
            </a:p>
          </p:txBody>
        </p:sp>
        <p:sp>
          <p:nvSpPr>
            <p:cNvPr id="270357" name="Line 21"/>
            <p:cNvSpPr>
              <a:spLocks noChangeShapeType="1"/>
            </p:cNvSpPr>
            <p:nvPr/>
          </p:nvSpPr>
          <p:spPr bwMode="auto">
            <a:xfrm>
              <a:off x="432" y="3264"/>
              <a:ext cx="4848" cy="0"/>
            </a:xfrm>
            <a:prstGeom prst="line">
              <a:avLst/>
            </a:prstGeom>
            <a:noFill/>
            <a:ln w="9525">
              <a:solidFill>
                <a:srgbClr val="777777"/>
              </a:solidFill>
              <a:round/>
              <a:headEnd/>
              <a:tailEnd/>
            </a:ln>
            <a:effectLst/>
          </p:spPr>
          <p:txBody>
            <a:bodyPr wrap="none" anchor="ctr"/>
            <a:lstStyle/>
            <a:p>
              <a:endParaRPr lang="fr-FR"/>
            </a:p>
          </p:txBody>
        </p:sp>
      </p:grpSp>
      <p:grpSp>
        <p:nvGrpSpPr>
          <p:cNvPr id="8" name="Group 22"/>
          <p:cNvGrpSpPr>
            <a:grpSpLocks/>
          </p:cNvGrpSpPr>
          <p:nvPr/>
        </p:nvGrpSpPr>
        <p:grpSpPr bwMode="auto">
          <a:xfrm>
            <a:off x="0" y="0"/>
            <a:ext cx="9144000" cy="6858000"/>
            <a:chOff x="0" y="0"/>
            <a:chExt cx="5760" cy="4320"/>
          </a:xfrm>
        </p:grpSpPr>
        <p:sp>
          <p:nvSpPr>
            <p:cNvPr id="270359" name="Rectangle 23"/>
            <p:cNvSpPr>
              <a:spLocks noChangeArrowheads="1"/>
            </p:cNvSpPr>
            <p:nvPr/>
          </p:nvSpPr>
          <p:spPr bwMode="auto">
            <a:xfrm>
              <a:off x="0" y="0"/>
              <a:ext cx="48" cy="4320"/>
            </a:xfrm>
            <a:prstGeom prst="rect">
              <a:avLst/>
            </a:prstGeom>
            <a:solidFill>
              <a:srgbClr val="FF9900"/>
            </a:solidFill>
            <a:ln w="9525">
              <a:noFill/>
              <a:miter lim="800000"/>
              <a:headEnd/>
              <a:tailEnd/>
            </a:ln>
            <a:effectLst/>
          </p:spPr>
          <p:txBody>
            <a:bodyPr wrap="none" anchor="ctr"/>
            <a:lstStyle/>
            <a:p>
              <a:endParaRPr lang="fr-FR"/>
            </a:p>
          </p:txBody>
        </p:sp>
        <p:sp>
          <p:nvSpPr>
            <p:cNvPr id="270360" name="Rectangle 24"/>
            <p:cNvSpPr>
              <a:spLocks noChangeArrowheads="1"/>
            </p:cNvSpPr>
            <p:nvPr/>
          </p:nvSpPr>
          <p:spPr bwMode="auto">
            <a:xfrm>
              <a:off x="5712" y="0"/>
              <a:ext cx="48" cy="4320"/>
            </a:xfrm>
            <a:prstGeom prst="rect">
              <a:avLst/>
            </a:prstGeom>
            <a:solidFill>
              <a:srgbClr val="FF9900"/>
            </a:solidFill>
            <a:ln w="9525">
              <a:noFill/>
              <a:miter lim="800000"/>
              <a:headEnd/>
              <a:tailEnd/>
            </a:ln>
            <a:effectLst/>
          </p:spPr>
          <p:txBody>
            <a:bodyPr wrap="none" anchor="ctr"/>
            <a:lstStyle/>
            <a:p>
              <a:endParaRPr lang="fr-FR"/>
            </a:p>
          </p:txBody>
        </p:sp>
        <p:sp>
          <p:nvSpPr>
            <p:cNvPr id="270361" name="Rectangle 25"/>
            <p:cNvSpPr>
              <a:spLocks noChangeArrowheads="1"/>
            </p:cNvSpPr>
            <p:nvPr/>
          </p:nvSpPr>
          <p:spPr bwMode="auto">
            <a:xfrm rot="-5400000">
              <a:off x="2856" y="-2856"/>
              <a:ext cx="48" cy="5760"/>
            </a:xfrm>
            <a:prstGeom prst="rect">
              <a:avLst/>
            </a:prstGeom>
            <a:solidFill>
              <a:srgbClr val="FF9900"/>
            </a:solidFill>
            <a:ln w="9525">
              <a:noFill/>
              <a:miter lim="800000"/>
              <a:headEnd/>
              <a:tailEnd/>
            </a:ln>
            <a:effectLst/>
          </p:spPr>
          <p:txBody>
            <a:bodyPr wrap="none" anchor="ctr"/>
            <a:lstStyle/>
            <a:p>
              <a:endParaRPr lang="fr-FR"/>
            </a:p>
          </p:txBody>
        </p:sp>
        <p:sp>
          <p:nvSpPr>
            <p:cNvPr id="270362" name="Rectangle 26"/>
            <p:cNvSpPr>
              <a:spLocks noChangeArrowheads="1"/>
            </p:cNvSpPr>
            <p:nvPr/>
          </p:nvSpPr>
          <p:spPr bwMode="auto">
            <a:xfrm rot="-5400000">
              <a:off x="2760" y="1320"/>
              <a:ext cx="240" cy="5760"/>
            </a:xfrm>
            <a:prstGeom prst="rect">
              <a:avLst/>
            </a:prstGeom>
            <a:solidFill>
              <a:srgbClr val="FF9900"/>
            </a:solidFill>
            <a:ln w="9525">
              <a:noFill/>
              <a:miter lim="800000"/>
              <a:headEnd/>
              <a:tailEnd/>
            </a:ln>
            <a:effectLst/>
          </p:spPr>
          <p:txBody>
            <a:bodyPr wrap="none" anchor="ctr"/>
            <a:lstStyle/>
            <a:p>
              <a:endParaRPr lang="fr-FR"/>
            </a:p>
          </p:txBody>
        </p:sp>
        <p:sp>
          <p:nvSpPr>
            <p:cNvPr id="270364" name="AutoShape 28"/>
            <p:cNvSpPr>
              <a:spLocks noChangeArrowheads="1"/>
            </p:cNvSpPr>
            <p:nvPr/>
          </p:nvSpPr>
          <p:spPr bwMode="auto">
            <a:xfrm rot="5400000" flipV="1">
              <a:off x="5232" y="0"/>
              <a:ext cx="528" cy="528"/>
            </a:xfrm>
            <a:prstGeom prst="rtTriangle">
              <a:avLst/>
            </a:prstGeom>
            <a:solidFill>
              <a:srgbClr val="FF9900"/>
            </a:solidFill>
            <a:ln w="9525">
              <a:noFill/>
              <a:miter lim="800000"/>
              <a:headEnd/>
              <a:tailEnd/>
            </a:ln>
            <a:effectLst/>
          </p:spPr>
          <p:txBody>
            <a:bodyPr wrap="none" anchor="ctr"/>
            <a:lstStyle/>
            <a:p>
              <a:endParaRPr lang="fr-F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nodeType="afterEffect">
                                  <p:stCondLst>
                                    <p:cond delay="500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1500"/>
                            </p:stCondLst>
                            <p:childTnLst>
                              <p:par>
                                <p:cTn id="20" presetID="2" presetClass="entr" presetSubtype="4" fill="hold" nodeType="afterEffect">
                                  <p:stCondLst>
                                    <p:cond delay="500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fr-CA"/>
              <a:t>Exemple</a:t>
            </a:r>
            <a:endParaRPr lang="en-US"/>
          </a:p>
        </p:txBody>
      </p:sp>
      <p:sp>
        <p:nvSpPr>
          <p:cNvPr id="155651" name="Rectangle 3"/>
          <p:cNvSpPr>
            <a:spLocks noGrp="1" noChangeArrowheads="1"/>
          </p:cNvSpPr>
          <p:nvPr>
            <p:ph type="body" idx="1"/>
          </p:nvPr>
        </p:nvSpPr>
        <p:spPr/>
        <p:txBody>
          <a:bodyPr/>
          <a:lstStyle/>
          <a:p>
            <a:pPr>
              <a:lnSpc>
                <a:spcPct val="80000"/>
              </a:lnSpc>
            </a:pPr>
            <a:r>
              <a:rPr lang="en-US" sz="2800"/>
              <a:t>Example: Dell receives $2000 from a customer for a computer (revenue)</a:t>
            </a:r>
          </a:p>
          <a:p>
            <a:pPr>
              <a:lnSpc>
                <a:spcPct val="80000"/>
              </a:lnSpc>
            </a:pPr>
            <a:r>
              <a:rPr lang="en-US" sz="2800"/>
              <a:t>Supply chain incurs costs (information, storage, transportation, components, assembly, etc.)</a:t>
            </a:r>
          </a:p>
          <a:p>
            <a:pPr>
              <a:lnSpc>
                <a:spcPct val="80000"/>
              </a:lnSpc>
            </a:pPr>
            <a:r>
              <a:rPr lang="en-US" sz="2800"/>
              <a:t>Difference between $2000 and the sum of all of these costs is the supply chain profit</a:t>
            </a:r>
          </a:p>
          <a:p>
            <a:pPr>
              <a:lnSpc>
                <a:spcPct val="80000"/>
              </a:lnSpc>
            </a:pPr>
            <a:r>
              <a:rPr lang="en-US" sz="2800"/>
              <a:t>Supply chain profitability is total profit to be shared across all stages of the supply chain</a:t>
            </a:r>
          </a:p>
          <a:p>
            <a:pPr>
              <a:lnSpc>
                <a:spcPct val="80000"/>
              </a:lnSpc>
            </a:pPr>
            <a:r>
              <a:rPr lang="en-US" sz="2800"/>
              <a:t>Supply chain success should be measured by total supply chain profitability, not profits at an individual stage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fr-CA"/>
              <a:t>L’objectif de la Chaîne Logistique</a:t>
            </a:r>
          </a:p>
        </p:txBody>
      </p:sp>
      <p:sp>
        <p:nvSpPr>
          <p:cNvPr id="156675" name="Rectangle 3"/>
          <p:cNvSpPr>
            <a:spLocks noGrp="1" noChangeArrowheads="1"/>
          </p:cNvSpPr>
          <p:nvPr>
            <p:ph type="body" idx="1"/>
          </p:nvPr>
        </p:nvSpPr>
        <p:spPr/>
        <p:txBody>
          <a:bodyPr/>
          <a:lstStyle/>
          <a:p>
            <a:r>
              <a:rPr lang="fr-CA"/>
              <a:t>Seule Source de revenu: Le Client! </a:t>
            </a:r>
          </a:p>
          <a:p>
            <a:r>
              <a:rPr lang="fr-CA"/>
              <a:t>Sources des côuts: flux d’information, de produits ou de l’argent entre les étapes de la chaîne logistique</a:t>
            </a:r>
          </a:p>
          <a:p>
            <a:r>
              <a:rPr lang="fr-CA" b="1" i="1"/>
              <a:t>Le gestion de la chaîne logistique (Supply chain management) implique la gestion des flux dans le réseau afin de maximiser la ‘profitabilité’ totale de la chaîne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fr-CA"/>
              <a:t>L’objectif de la chaîne Logistique</a:t>
            </a:r>
          </a:p>
        </p:txBody>
      </p:sp>
      <p:sp>
        <p:nvSpPr>
          <p:cNvPr id="154627" name="Rectangle 3"/>
          <p:cNvSpPr>
            <a:spLocks noGrp="1" noChangeArrowheads="1"/>
          </p:cNvSpPr>
          <p:nvPr>
            <p:ph type="body" idx="1"/>
          </p:nvPr>
        </p:nvSpPr>
        <p:spPr/>
        <p:txBody>
          <a:bodyPr/>
          <a:lstStyle/>
          <a:p>
            <a:r>
              <a:rPr lang="fr-CA"/>
              <a:t>Maximiser la création de la valeur</a:t>
            </a:r>
          </a:p>
          <a:p>
            <a:pPr lvl="1"/>
            <a:r>
              <a:rPr lang="fr-CA"/>
              <a:t>Valeur de la chaîne logistique: Différence entre ce que le produit vaut pour un client et les efforts déployés dans la chaîne pour satisfaire à la demande du client.</a:t>
            </a:r>
          </a:p>
          <a:p>
            <a:r>
              <a:rPr lang="fr-CA"/>
              <a:t>Cette valeur est corrélée avec la profitabilité de la chaîne logistique</a:t>
            </a:r>
          </a:p>
          <a:p>
            <a:pPr lvl="1"/>
            <a:r>
              <a:rPr lang="fr-CA"/>
              <a:t>Différence entre le revenu et les coûts à travers de la chaîne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Espace réservé du numéro de diapositive 1"/>
          <p:cNvSpPr>
            <a:spLocks noGrp="1"/>
          </p:cNvSpPr>
          <p:nvPr>
            <p:ph type="sldNum" sz="quarter" idx="10"/>
          </p:nvPr>
        </p:nvSpPr>
        <p:spPr/>
        <p:txBody>
          <a:bodyPr/>
          <a:lstStyle/>
          <a:p>
            <a:fld id="{A330CBC4-3F15-47A9-A756-531C1F667F03}" type="slidenum">
              <a:rPr lang="fr-FR"/>
              <a:pPr/>
              <a:t>37</a:t>
            </a:fld>
            <a:endParaRPr lang="fr-FR"/>
          </a:p>
        </p:txBody>
      </p:sp>
      <p:sp>
        <p:nvSpPr>
          <p:cNvPr id="175106" name="Text Box 2"/>
          <p:cNvSpPr txBox="1">
            <a:spLocks noChangeArrowheads="1"/>
          </p:cNvSpPr>
          <p:nvPr/>
        </p:nvSpPr>
        <p:spPr bwMode="auto">
          <a:xfrm>
            <a:off x="2268538" y="100013"/>
            <a:ext cx="6875462" cy="304800"/>
          </a:xfrm>
          <a:prstGeom prst="rect">
            <a:avLst/>
          </a:prstGeom>
          <a:noFill/>
          <a:ln w="9525">
            <a:noFill/>
            <a:miter lim="800000"/>
            <a:headEnd/>
            <a:tailEnd/>
          </a:ln>
          <a:effectLst/>
        </p:spPr>
        <p:txBody>
          <a:bodyPr>
            <a:spAutoFit/>
          </a:bodyPr>
          <a:lstStyle/>
          <a:p>
            <a:pPr algn="r">
              <a:spcBef>
                <a:spcPct val="50000"/>
              </a:spcBef>
            </a:pPr>
            <a:r>
              <a:rPr lang="fr-FR" sz="1400" u="none" dirty="0">
                <a:solidFill>
                  <a:srgbClr val="006600"/>
                </a:solidFill>
                <a:latin typeface="Comic Sans MS" pitchFamily="66" charset="0"/>
              </a:rPr>
              <a:t>	                     </a:t>
            </a:r>
            <a:r>
              <a:rPr lang="fr-FR" sz="1400" u="none" dirty="0" smtClean="0">
                <a:solidFill>
                  <a:srgbClr val="006600"/>
                </a:solidFill>
                <a:latin typeface="Comic Sans MS" pitchFamily="66" charset="0"/>
              </a:rPr>
              <a:t>LE </a:t>
            </a:r>
            <a:r>
              <a:rPr lang="fr-FR" sz="1400" u="none" dirty="0">
                <a:solidFill>
                  <a:srgbClr val="006600"/>
                </a:solidFill>
                <a:latin typeface="Comic Sans MS" pitchFamily="66" charset="0"/>
              </a:rPr>
              <a:t>ROLE STRATEGIQUE DE LA LOGISTIQUE </a:t>
            </a:r>
          </a:p>
        </p:txBody>
      </p:sp>
      <p:sp>
        <p:nvSpPr>
          <p:cNvPr id="175109" name="Text Box 5"/>
          <p:cNvSpPr txBox="1">
            <a:spLocks noChangeArrowheads="1"/>
          </p:cNvSpPr>
          <p:nvPr/>
        </p:nvSpPr>
        <p:spPr bwMode="auto">
          <a:xfrm>
            <a:off x="2659063" y="765175"/>
            <a:ext cx="3840162" cy="549275"/>
          </a:xfrm>
          <a:prstGeom prst="rect">
            <a:avLst/>
          </a:prstGeom>
          <a:noFill/>
          <a:ln w="9525">
            <a:noFill/>
            <a:miter lim="800000"/>
            <a:headEnd/>
            <a:tailEnd/>
          </a:ln>
          <a:effectLst/>
        </p:spPr>
        <p:txBody>
          <a:bodyPr/>
          <a:lstStyle/>
          <a:p>
            <a:pPr algn="ctr">
              <a:spcBef>
                <a:spcPts val="600"/>
              </a:spcBef>
              <a:spcAft>
                <a:spcPts val="600"/>
              </a:spcAft>
            </a:pPr>
            <a:r>
              <a:rPr lang="fr-FR" b="1" u="none" dirty="0">
                <a:solidFill>
                  <a:srgbClr val="008000"/>
                </a:solidFill>
                <a:latin typeface="Comic Sans MS" pitchFamily="66" charset="0"/>
              </a:rPr>
              <a:t>LA CHAÎNE LOGISTIQUE</a:t>
            </a:r>
          </a:p>
        </p:txBody>
      </p:sp>
      <p:sp>
        <p:nvSpPr>
          <p:cNvPr id="175110" name="Rectangle 6"/>
          <p:cNvSpPr>
            <a:spLocks noChangeArrowheads="1"/>
          </p:cNvSpPr>
          <p:nvPr/>
        </p:nvSpPr>
        <p:spPr bwMode="auto">
          <a:xfrm>
            <a:off x="6118225" y="2940050"/>
            <a:ext cx="1189038" cy="1371600"/>
          </a:xfrm>
          <a:prstGeom prst="rect">
            <a:avLst/>
          </a:prstGeom>
          <a:noFill/>
          <a:ln w="9525" cap="rnd">
            <a:solidFill>
              <a:schemeClr val="bg1"/>
            </a:solidFill>
            <a:prstDash val="sysDot"/>
            <a:miter lim="800000"/>
            <a:headEnd/>
            <a:tailEnd/>
          </a:ln>
        </p:spPr>
        <p:txBody>
          <a:bodyPr/>
          <a:lstStyle/>
          <a:p>
            <a:endParaRPr lang="fr-FR"/>
          </a:p>
        </p:txBody>
      </p:sp>
      <p:sp>
        <p:nvSpPr>
          <p:cNvPr id="175111" name="Rectangle 7"/>
          <p:cNvSpPr>
            <a:spLocks noChangeArrowheads="1"/>
          </p:cNvSpPr>
          <p:nvPr/>
        </p:nvSpPr>
        <p:spPr bwMode="auto">
          <a:xfrm>
            <a:off x="3573463" y="2940050"/>
            <a:ext cx="2286000" cy="1371600"/>
          </a:xfrm>
          <a:prstGeom prst="rect">
            <a:avLst/>
          </a:prstGeom>
          <a:noFill/>
          <a:ln w="9525" cap="rnd">
            <a:solidFill>
              <a:schemeClr val="bg1"/>
            </a:solidFill>
            <a:prstDash val="sysDot"/>
            <a:miter lim="800000"/>
            <a:headEnd/>
            <a:tailEnd/>
          </a:ln>
        </p:spPr>
        <p:txBody>
          <a:bodyPr/>
          <a:lstStyle/>
          <a:p>
            <a:endParaRPr lang="fr-FR"/>
          </a:p>
        </p:txBody>
      </p:sp>
      <p:sp>
        <p:nvSpPr>
          <p:cNvPr id="175112" name="Rectangle 8"/>
          <p:cNvSpPr>
            <a:spLocks noChangeArrowheads="1"/>
          </p:cNvSpPr>
          <p:nvPr/>
        </p:nvSpPr>
        <p:spPr bwMode="auto">
          <a:xfrm>
            <a:off x="1903413" y="2940050"/>
            <a:ext cx="1371600" cy="1371600"/>
          </a:xfrm>
          <a:prstGeom prst="rect">
            <a:avLst/>
          </a:prstGeom>
          <a:noFill/>
          <a:ln w="9525" cap="rnd">
            <a:solidFill>
              <a:schemeClr val="bg1"/>
            </a:solidFill>
            <a:prstDash val="sysDot"/>
            <a:miter lim="800000"/>
            <a:headEnd/>
            <a:tailEnd/>
          </a:ln>
        </p:spPr>
        <p:txBody>
          <a:bodyPr/>
          <a:lstStyle/>
          <a:p>
            <a:endParaRPr lang="fr-FR" sz="1800" u="none">
              <a:solidFill>
                <a:srgbClr val="000000"/>
              </a:solidFill>
              <a:latin typeface="Tahoma" pitchFamily="34" charset="0"/>
            </a:endParaRPr>
          </a:p>
        </p:txBody>
      </p:sp>
      <p:sp>
        <p:nvSpPr>
          <p:cNvPr id="175113" name="Text Box 9"/>
          <p:cNvSpPr txBox="1">
            <a:spLocks noChangeArrowheads="1"/>
          </p:cNvSpPr>
          <p:nvPr/>
        </p:nvSpPr>
        <p:spPr bwMode="auto">
          <a:xfrm>
            <a:off x="1258888" y="3430588"/>
            <a:ext cx="784225" cy="365125"/>
          </a:xfrm>
          <a:prstGeom prst="rect">
            <a:avLst/>
          </a:prstGeom>
          <a:solidFill>
            <a:schemeClr val="hlink"/>
          </a:solidFill>
          <a:ln w="9525">
            <a:noFill/>
            <a:miter lim="800000"/>
            <a:headEnd/>
            <a:tailEnd/>
          </a:ln>
          <a:effectLst/>
        </p:spPr>
        <p:txBody>
          <a:bodyPr/>
          <a:lstStyle/>
          <a:p>
            <a:pPr algn="ctr"/>
            <a:r>
              <a:rPr lang="fr-FR" sz="1400" b="1" u="none">
                <a:solidFill>
                  <a:schemeClr val="bg1"/>
                </a:solidFill>
                <a:latin typeface="Times New Roman" pitchFamily="18" charset="0"/>
              </a:rPr>
              <a:t>Amont</a:t>
            </a:r>
            <a:endParaRPr lang="fr-FR" sz="1400" b="1" u="none">
              <a:solidFill>
                <a:schemeClr val="bg1"/>
              </a:solidFill>
            </a:endParaRPr>
          </a:p>
        </p:txBody>
      </p:sp>
      <p:sp>
        <p:nvSpPr>
          <p:cNvPr id="175114" name="Oval 10"/>
          <p:cNvSpPr>
            <a:spLocks noChangeArrowheads="1"/>
          </p:cNvSpPr>
          <p:nvPr/>
        </p:nvSpPr>
        <p:spPr bwMode="auto">
          <a:xfrm>
            <a:off x="5524500" y="3305175"/>
            <a:ext cx="1279525" cy="731838"/>
          </a:xfrm>
          <a:prstGeom prst="ellipse">
            <a:avLst/>
          </a:prstGeom>
          <a:solidFill>
            <a:schemeClr val="tx1"/>
          </a:solidFill>
          <a:ln w="9525">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p:spPr>
        <p:txBody>
          <a:bodyPr>
            <a:flatTx/>
          </a:bodyPr>
          <a:lstStyle/>
          <a:p>
            <a:endParaRPr lang="fr-FR"/>
          </a:p>
        </p:txBody>
      </p:sp>
      <p:sp>
        <p:nvSpPr>
          <p:cNvPr id="175115" name="Oval 11"/>
          <p:cNvSpPr>
            <a:spLocks noChangeArrowheads="1"/>
          </p:cNvSpPr>
          <p:nvPr/>
        </p:nvSpPr>
        <p:spPr bwMode="auto">
          <a:xfrm>
            <a:off x="4140200" y="3286125"/>
            <a:ext cx="1511300" cy="750888"/>
          </a:xfrm>
          <a:prstGeom prst="ellipse">
            <a:avLst/>
          </a:prstGeom>
          <a:solidFill>
            <a:schemeClr val="tx1"/>
          </a:solidFill>
          <a:ln w="9525">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p:spPr>
        <p:txBody>
          <a:bodyPr>
            <a:flatTx/>
          </a:bodyPr>
          <a:lstStyle/>
          <a:p>
            <a:endParaRPr lang="fr-FR"/>
          </a:p>
        </p:txBody>
      </p:sp>
      <p:sp>
        <p:nvSpPr>
          <p:cNvPr id="175116" name="Oval 12"/>
          <p:cNvSpPr>
            <a:spLocks noChangeArrowheads="1"/>
          </p:cNvSpPr>
          <p:nvPr/>
        </p:nvSpPr>
        <p:spPr bwMode="auto">
          <a:xfrm>
            <a:off x="2482850" y="3305175"/>
            <a:ext cx="1820863" cy="731838"/>
          </a:xfrm>
          <a:prstGeom prst="ellipse">
            <a:avLst/>
          </a:prstGeom>
          <a:solidFill>
            <a:schemeClr val="tx1"/>
          </a:solidFill>
          <a:ln w="9525">
            <a:round/>
            <a:headEnd/>
            <a:tailEnd/>
          </a:ln>
          <a:effectLst/>
          <a:scene3d>
            <a:camera prst="legacyObliqueTopLeft"/>
            <a:lightRig rig="legacyFlat3" dir="t"/>
          </a:scene3d>
          <a:sp3d extrusionH="430200" prstMaterial="legacyMatte">
            <a:bevelT w="13500" h="13500" prst="angle"/>
            <a:bevelB w="13500" h="13500" prst="angle"/>
            <a:extrusionClr>
              <a:schemeClr val="tx1"/>
            </a:extrusionClr>
          </a:sp3d>
        </p:spPr>
        <p:txBody>
          <a:bodyPr>
            <a:flatTx/>
          </a:bodyPr>
          <a:lstStyle/>
          <a:p>
            <a:endParaRPr lang="fr-FR"/>
          </a:p>
        </p:txBody>
      </p:sp>
      <p:sp>
        <p:nvSpPr>
          <p:cNvPr id="175117" name="Text Box 13"/>
          <p:cNvSpPr txBox="1">
            <a:spLocks noChangeArrowheads="1"/>
          </p:cNvSpPr>
          <p:nvPr/>
        </p:nvSpPr>
        <p:spPr bwMode="auto">
          <a:xfrm>
            <a:off x="2627313" y="3489325"/>
            <a:ext cx="1493837" cy="365125"/>
          </a:xfrm>
          <a:prstGeom prst="rect">
            <a:avLst/>
          </a:prstGeom>
          <a:noFill/>
          <a:ln w="9525">
            <a:noFill/>
            <a:miter lim="800000"/>
            <a:headEnd/>
            <a:tailEnd/>
          </a:ln>
          <a:effectLst/>
        </p:spPr>
        <p:txBody>
          <a:bodyPr/>
          <a:lstStyle/>
          <a:p>
            <a:pPr algn="ctr"/>
            <a:r>
              <a:rPr lang="fr-FR" sz="1000" b="1" u="none">
                <a:solidFill>
                  <a:schemeClr val="bg1"/>
                </a:solidFill>
                <a:latin typeface="Tahoma" pitchFamily="34" charset="0"/>
              </a:rPr>
              <a:t>Approvisionnement</a:t>
            </a:r>
            <a:endParaRPr lang="fr-FR" sz="1800" b="1" u="none">
              <a:solidFill>
                <a:schemeClr val="bg1"/>
              </a:solidFill>
              <a:latin typeface="Tahoma" pitchFamily="34" charset="0"/>
            </a:endParaRPr>
          </a:p>
        </p:txBody>
      </p:sp>
      <p:sp>
        <p:nvSpPr>
          <p:cNvPr id="175118" name="Text Box 14"/>
          <p:cNvSpPr txBox="1">
            <a:spLocks noChangeArrowheads="1"/>
          </p:cNvSpPr>
          <p:nvPr/>
        </p:nvSpPr>
        <p:spPr bwMode="auto">
          <a:xfrm>
            <a:off x="4484688" y="3489325"/>
            <a:ext cx="1022350" cy="365125"/>
          </a:xfrm>
          <a:prstGeom prst="rect">
            <a:avLst/>
          </a:prstGeom>
          <a:noFill/>
          <a:ln w="9525">
            <a:noFill/>
            <a:miter lim="800000"/>
            <a:headEnd/>
            <a:tailEnd/>
          </a:ln>
          <a:effectLst/>
        </p:spPr>
        <p:txBody>
          <a:bodyPr/>
          <a:lstStyle/>
          <a:p>
            <a:pPr algn="ctr"/>
            <a:r>
              <a:rPr lang="fr-FR" sz="1000" b="1" u="none">
                <a:solidFill>
                  <a:schemeClr val="bg1"/>
                </a:solidFill>
                <a:latin typeface="Tahoma" pitchFamily="34" charset="0"/>
              </a:rPr>
              <a:t>Production</a:t>
            </a:r>
            <a:endParaRPr lang="fr-FR" sz="1800" b="1" u="none">
              <a:solidFill>
                <a:schemeClr val="bg1"/>
              </a:solidFill>
              <a:latin typeface="Tahoma" pitchFamily="34" charset="0"/>
            </a:endParaRPr>
          </a:p>
        </p:txBody>
      </p:sp>
      <p:sp>
        <p:nvSpPr>
          <p:cNvPr id="175119" name="Text Box 15"/>
          <p:cNvSpPr txBox="1">
            <a:spLocks noChangeArrowheads="1"/>
          </p:cNvSpPr>
          <p:nvPr/>
        </p:nvSpPr>
        <p:spPr bwMode="auto">
          <a:xfrm>
            <a:off x="5584825" y="3489325"/>
            <a:ext cx="1147763" cy="433388"/>
          </a:xfrm>
          <a:prstGeom prst="rect">
            <a:avLst/>
          </a:prstGeom>
          <a:noFill/>
          <a:ln w="9525">
            <a:noFill/>
            <a:miter lim="800000"/>
            <a:headEnd/>
            <a:tailEnd/>
          </a:ln>
          <a:effectLst/>
        </p:spPr>
        <p:txBody>
          <a:bodyPr/>
          <a:lstStyle/>
          <a:p>
            <a:pPr algn="ctr"/>
            <a:r>
              <a:rPr lang="fr-FR" sz="1000" b="1" u="none">
                <a:solidFill>
                  <a:schemeClr val="bg1"/>
                </a:solidFill>
                <a:latin typeface="Tahoma" pitchFamily="34" charset="0"/>
              </a:rPr>
              <a:t>Distribution</a:t>
            </a:r>
            <a:r>
              <a:rPr lang="fr-FR" sz="1200" b="1" u="none">
                <a:solidFill>
                  <a:schemeClr val="bg1"/>
                </a:solidFill>
                <a:latin typeface="Tahoma" pitchFamily="34" charset="0"/>
              </a:rPr>
              <a:t> </a:t>
            </a:r>
            <a:r>
              <a:rPr lang="fr-FR" sz="1000" b="1" u="none">
                <a:solidFill>
                  <a:schemeClr val="bg1"/>
                </a:solidFill>
                <a:latin typeface="Tahoma" pitchFamily="34" charset="0"/>
              </a:rPr>
              <a:t>physique</a:t>
            </a:r>
            <a:endParaRPr lang="fr-FR" sz="1800" b="1" u="none">
              <a:solidFill>
                <a:schemeClr val="bg1"/>
              </a:solidFill>
              <a:latin typeface="Tahoma" pitchFamily="34" charset="0"/>
            </a:endParaRPr>
          </a:p>
        </p:txBody>
      </p:sp>
      <p:sp>
        <p:nvSpPr>
          <p:cNvPr id="175120" name="Text Box 16"/>
          <p:cNvSpPr txBox="1">
            <a:spLocks noChangeArrowheads="1"/>
          </p:cNvSpPr>
          <p:nvPr/>
        </p:nvSpPr>
        <p:spPr bwMode="auto">
          <a:xfrm>
            <a:off x="7224713" y="3430588"/>
            <a:ext cx="803275" cy="365125"/>
          </a:xfrm>
          <a:prstGeom prst="rect">
            <a:avLst/>
          </a:prstGeom>
          <a:solidFill>
            <a:schemeClr val="hlink"/>
          </a:solidFill>
          <a:ln w="9525">
            <a:noFill/>
            <a:miter lim="800000"/>
            <a:headEnd/>
            <a:tailEnd/>
          </a:ln>
          <a:effectLst/>
        </p:spPr>
        <p:txBody>
          <a:bodyPr/>
          <a:lstStyle/>
          <a:p>
            <a:pPr algn="ctr"/>
            <a:r>
              <a:rPr lang="fr-FR" sz="1400" b="1" u="none">
                <a:solidFill>
                  <a:schemeClr val="bg1"/>
                </a:solidFill>
                <a:latin typeface="Times New Roman" pitchFamily="18" charset="0"/>
              </a:rPr>
              <a:t>Aval</a:t>
            </a:r>
            <a:endParaRPr lang="fr-FR" sz="1400" b="1" u="none">
              <a:solidFill>
                <a:schemeClr val="bg1"/>
              </a:solidFill>
            </a:endParaRPr>
          </a:p>
        </p:txBody>
      </p:sp>
      <p:sp>
        <p:nvSpPr>
          <p:cNvPr id="175121" name="Text Box 17"/>
          <p:cNvSpPr txBox="1">
            <a:spLocks noChangeArrowheads="1"/>
          </p:cNvSpPr>
          <p:nvPr/>
        </p:nvSpPr>
        <p:spPr bwMode="auto">
          <a:xfrm>
            <a:off x="1979613" y="2665413"/>
            <a:ext cx="1189037" cy="365125"/>
          </a:xfrm>
          <a:prstGeom prst="rect">
            <a:avLst/>
          </a:prstGeom>
          <a:noFill/>
          <a:ln w="9525">
            <a:noFill/>
            <a:miter lim="800000"/>
            <a:headEnd/>
            <a:tailEnd/>
          </a:ln>
          <a:effectLst/>
        </p:spPr>
        <p:txBody>
          <a:bodyPr/>
          <a:lstStyle/>
          <a:p>
            <a:pPr algn="ctr"/>
            <a:r>
              <a:rPr lang="fr-FR" sz="1400" u="none">
                <a:solidFill>
                  <a:schemeClr val="bg1"/>
                </a:solidFill>
                <a:latin typeface="Times New Roman" pitchFamily="18" charset="0"/>
              </a:rPr>
              <a:t>Fournisseurs</a:t>
            </a:r>
            <a:endParaRPr lang="fr-FR" sz="1400" u="none">
              <a:solidFill>
                <a:schemeClr val="bg1"/>
              </a:solidFill>
            </a:endParaRPr>
          </a:p>
        </p:txBody>
      </p:sp>
      <p:sp>
        <p:nvSpPr>
          <p:cNvPr id="175122" name="Text Box 18"/>
          <p:cNvSpPr txBox="1">
            <a:spLocks noChangeArrowheads="1"/>
          </p:cNvSpPr>
          <p:nvPr/>
        </p:nvSpPr>
        <p:spPr bwMode="auto">
          <a:xfrm>
            <a:off x="3846513" y="2420938"/>
            <a:ext cx="1646237" cy="504825"/>
          </a:xfrm>
          <a:prstGeom prst="rect">
            <a:avLst/>
          </a:prstGeom>
          <a:noFill/>
          <a:ln w="9525">
            <a:noFill/>
            <a:miter lim="800000"/>
            <a:headEnd/>
            <a:tailEnd/>
          </a:ln>
          <a:effectLst/>
        </p:spPr>
        <p:txBody>
          <a:bodyPr/>
          <a:lstStyle/>
          <a:p>
            <a:pPr algn="ctr"/>
            <a:r>
              <a:rPr lang="fr-FR" sz="1400" u="none">
                <a:solidFill>
                  <a:schemeClr val="bg1"/>
                </a:solidFill>
                <a:latin typeface="Times New Roman" pitchFamily="18" charset="0"/>
              </a:rPr>
              <a:t>Firme manufacturière</a:t>
            </a:r>
            <a:endParaRPr lang="fr-FR" sz="1400" u="none">
              <a:solidFill>
                <a:schemeClr val="bg1"/>
              </a:solidFill>
            </a:endParaRPr>
          </a:p>
        </p:txBody>
      </p:sp>
      <p:sp>
        <p:nvSpPr>
          <p:cNvPr id="175123" name="Text Box 19"/>
          <p:cNvSpPr txBox="1">
            <a:spLocks noChangeArrowheads="1"/>
          </p:cNvSpPr>
          <p:nvPr/>
        </p:nvSpPr>
        <p:spPr bwMode="auto">
          <a:xfrm>
            <a:off x="6156325" y="2632075"/>
            <a:ext cx="1150938" cy="365125"/>
          </a:xfrm>
          <a:prstGeom prst="rect">
            <a:avLst/>
          </a:prstGeom>
          <a:noFill/>
          <a:ln w="9525">
            <a:noFill/>
            <a:miter lim="800000"/>
            <a:headEnd/>
            <a:tailEnd/>
          </a:ln>
          <a:effectLst/>
        </p:spPr>
        <p:txBody>
          <a:bodyPr/>
          <a:lstStyle/>
          <a:p>
            <a:pPr algn="ctr"/>
            <a:r>
              <a:rPr lang="fr-FR" sz="1400" u="none">
                <a:solidFill>
                  <a:schemeClr val="bg1"/>
                </a:solidFill>
                <a:latin typeface="Times New Roman" pitchFamily="18" charset="0"/>
              </a:rPr>
              <a:t>Distributeurs</a:t>
            </a:r>
            <a:endParaRPr lang="fr-FR" sz="1400" u="none">
              <a:solidFill>
                <a:schemeClr val="bg1"/>
              </a:solidFill>
            </a:endParaRPr>
          </a:p>
        </p:txBody>
      </p:sp>
      <p:sp>
        <p:nvSpPr>
          <p:cNvPr id="175124" name="Text Box 20"/>
          <p:cNvSpPr txBox="1">
            <a:spLocks noChangeArrowheads="1"/>
          </p:cNvSpPr>
          <p:nvPr/>
        </p:nvSpPr>
        <p:spPr bwMode="auto">
          <a:xfrm>
            <a:off x="3756025" y="4792663"/>
            <a:ext cx="1919288" cy="365125"/>
          </a:xfrm>
          <a:prstGeom prst="rect">
            <a:avLst/>
          </a:prstGeom>
          <a:solidFill>
            <a:srgbClr val="008000"/>
          </a:solidFill>
          <a:ln w="9525">
            <a:noFill/>
            <a:miter lim="800000"/>
            <a:headEnd/>
            <a:tailEnd/>
          </a:ln>
        </p:spPr>
        <p:txBody>
          <a:bodyPr/>
          <a:lstStyle/>
          <a:p>
            <a:pPr algn="ctr"/>
            <a:r>
              <a:rPr lang="fr-FR" sz="1400" b="1" u="none">
                <a:latin typeface="Times New Roman" pitchFamily="18" charset="0"/>
              </a:rPr>
              <a:t>Flux de marchandises</a:t>
            </a:r>
            <a:endParaRPr lang="fr-FR" sz="1400" b="1" u="none"/>
          </a:p>
        </p:txBody>
      </p:sp>
      <p:sp>
        <p:nvSpPr>
          <p:cNvPr id="175125" name="Text Box 21"/>
          <p:cNvSpPr txBox="1">
            <a:spLocks noChangeArrowheads="1"/>
          </p:cNvSpPr>
          <p:nvPr/>
        </p:nvSpPr>
        <p:spPr bwMode="auto">
          <a:xfrm>
            <a:off x="3779838" y="1846263"/>
            <a:ext cx="1919287" cy="365125"/>
          </a:xfrm>
          <a:prstGeom prst="rect">
            <a:avLst/>
          </a:prstGeom>
          <a:solidFill>
            <a:srgbClr val="FF0000"/>
          </a:solidFill>
          <a:ln w="9525">
            <a:solidFill>
              <a:srgbClr val="FF0000"/>
            </a:solidFill>
            <a:miter lim="800000"/>
            <a:headEnd/>
            <a:tailEnd/>
          </a:ln>
        </p:spPr>
        <p:txBody>
          <a:bodyPr/>
          <a:lstStyle/>
          <a:p>
            <a:pPr algn="ctr"/>
            <a:r>
              <a:rPr lang="fr-FR" sz="1400" b="1" u="none">
                <a:latin typeface="Times New Roman" pitchFamily="18" charset="0"/>
              </a:rPr>
              <a:t>Flux d'informations</a:t>
            </a:r>
          </a:p>
        </p:txBody>
      </p:sp>
      <p:sp>
        <p:nvSpPr>
          <p:cNvPr id="175127" name="Line 23"/>
          <p:cNvSpPr>
            <a:spLocks noChangeShapeType="1"/>
          </p:cNvSpPr>
          <p:nvPr/>
        </p:nvSpPr>
        <p:spPr bwMode="auto">
          <a:xfrm>
            <a:off x="1547813" y="3789363"/>
            <a:ext cx="0" cy="1152525"/>
          </a:xfrm>
          <a:prstGeom prst="line">
            <a:avLst/>
          </a:prstGeom>
          <a:noFill/>
          <a:ln w="38100">
            <a:solidFill>
              <a:srgbClr val="008000"/>
            </a:solidFill>
            <a:round/>
            <a:headEnd/>
            <a:tailEnd type="triangle" w="med" len="med"/>
          </a:ln>
          <a:effectLst/>
        </p:spPr>
        <p:txBody>
          <a:bodyPr/>
          <a:lstStyle/>
          <a:p>
            <a:endParaRPr lang="fr-FR"/>
          </a:p>
        </p:txBody>
      </p:sp>
      <p:sp>
        <p:nvSpPr>
          <p:cNvPr id="175128" name="Line 24"/>
          <p:cNvSpPr>
            <a:spLocks noChangeShapeType="1"/>
          </p:cNvSpPr>
          <p:nvPr/>
        </p:nvSpPr>
        <p:spPr bwMode="auto">
          <a:xfrm>
            <a:off x="1547813" y="4941888"/>
            <a:ext cx="2232025" cy="0"/>
          </a:xfrm>
          <a:prstGeom prst="line">
            <a:avLst/>
          </a:prstGeom>
          <a:noFill/>
          <a:ln w="38100">
            <a:solidFill>
              <a:srgbClr val="008000"/>
            </a:solidFill>
            <a:round/>
            <a:headEnd/>
            <a:tailEnd type="triangle" w="med" len="med"/>
          </a:ln>
          <a:effectLst/>
        </p:spPr>
        <p:txBody>
          <a:bodyPr/>
          <a:lstStyle/>
          <a:p>
            <a:endParaRPr lang="fr-FR"/>
          </a:p>
        </p:txBody>
      </p:sp>
      <p:sp>
        <p:nvSpPr>
          <p:cNvPr id="175129" name="Line 25"/>
          <p:cNvSpPr>
            <a:spLocks noChangeShapeType="1"/>
          </p:cNvSpPr>
          <p:nvPr/>
        </p:nvSpPr>
        <p:spPr bwMode="auto">
          <a:xfrm>
            <a:off x="5651500" y="4941888"/>
            <a:ext cx="2016125" cy="0"/>
          </a:xfrm>
          <a:prstGeom prst="line">
            <a:avLst/>
          </a:prstGeom>
          <a:noFill/>
          <a:ln w="38100">
            <a:solidFill>
              <a:srgbClr val="008000"/>
            </a:solidFill>
            <a:round/>
            <a:headEnd/>
            <a:tailEnd type="triangle" w="med" len="med"/>
          </a:ln>
          <a:effectLst/>
        </p:spPr>
        <p:txBody>
          <a:bodyPr/>
          <a:lstStyle/>
          <a:p>
            <a:endParaRPr lang="fr-FR"/>
          </a:p>
        </p:txBody>
      </p:sp>
      <p:sp>
        <p:nvSpPr>
          <p:cNvPr id="175130" name="Line 26"/>
          <p:cNvSpPr>
            <a:spLocks noChangeShapeType="1"/>
          </p:cNvSpPr>
          <p:nvPr/>
        </p:nvSpPr>
        <p:spPr bwMode="auto">
          <a:xfrm flipV="1">
            <a:off x="7667625" y="3789363"/>
            <a:ext cx="0" cy="1152525"/>
          </a:xfrm>
          <a:prstGeom prst="line">
            <a:avLst/>
          </a:prstGeom>
          <a:noFill/>
          <a:ln w="38100">
            <a:solidFill>
              <a:srgbClr val="008000"/>
            </a:solidFill>
            <a:round/>
            <a:headEnd/>
            <a:tailEnd type="triangle" w="med" len="med"/>
          </a:ln>
          <a:effectLst/>
        </p:spPr>
        <p:txBody>
          <a:bodyPr/>
          <a:lstStyle/>
          <a:p>
            <a:endParaRPr lang="fr-FR"/>
          </a:p>
        </p:txBody>
      </p:sp>
      <p:sp>
        <p:nvSpPr>
          <p:cNvPr id="175131" name="Line 27"/>
          <p:cNvSpPr>
            <a:spLocks noChangeShapeType="1"/>
          </p:cNvSpPr>
          <p:nvPr/>
        </p:nvSpPr>
        <p:spPr bwMode="auto">
          <a:xfrm flipV="1">
            <a:off x="7691438" y="2062163"/>
            <a:ext cx="0" cy="1368425"/>
          </a:xfrm>
          <a:prstGeom prst="line">
            <a:avLst/>
          </a:prstGeom>
          <a:noFill/>
          <a:ln w="38100">
            <a:solidFill>
              <a:srgbClr val="FF0000"/>
            </a:solidFill>
            <a:prstDash val="sysDot"/>
            <a:round/>
            <a:headEnd/>
            <a:tailEnd type="triangle" w="med" len="med"/>
          </a:ln>
          <a:effectLst/>
        </p:spPr>
        <p:txBody>
          <a:bodyPr/>
          <a:lstStyle/>
          <a:p>
            <a:endParaRPr lang="fr-FR"/>
          </a:p>
        </p:txBody>
      </p:sp>
      <p:sp>
        <p:nvSpPr>
          <p:cNvPr id="175132" name="Line 28"/>
          <p:cNvSpPr>
            <a:spLocks noChangeShapeType="1"/>
          </p:cNvSpPr>
          <p:nvPr/>
        </p:nvSpPr>
        <p:spPr bwMode="auto">
          <a:xfrm flipH="1">
            <a:off x="5651500" y="2062163"/>
            <a:ext cx="2016125" cy="0"/>
          </a:xfrm>
          <a:prstGeom prst="line">
            <a:avLst/>
          </a:prstGeom>
          <a:noFill/>
          <a:ln w="38100">
            <a:solidFill>
              <a:srgbClr val="FF0000"/>
            </a:solidFill>
            <a:prstDash val="sysDot"/>
            <a:round/>
            <a:headEnd/>
            <a:tailEnd type="triangle" w="med" len="med"/>
          </a:ln>
          <a:effectLst/>
        </p:spPr>
        <p:txBody>
          <a:bodyPr/>
          <a:lstStyle/>
          <a:p>
            <a:endParaRPr lang="fr-FR"/>
          </a:p>
        </p:txBody>
      </p:sp>
      <p:sp>
        <p:nvSpPr>
          <p:cNvPr id="175133" name="Line 29"/>
          <p:cNvSpPr>
            <a:spLocks noChangeShapeType="1"/>
          </p:cNvSpPr>
          <p:nvPr/>
        </p:nvSpPr>
        <p:spPr bwMode="auto">
          <a:xfrm flipH="1">
            <a:off x="1547813" y="2062163"/>
            <a:ext cx="2232025" cy="0"/>
          </a:xfrm>
          <a:prstGeom prst="line">
            <a:avLst/>
          </a:prstGeom>
          <a:noFill/>
          <a:ln w="38100">
            <a:solidFill>
              <a:srgbClr val="FF0000"/>
            </a:solidFill>
            <a:prstDash val="sysDot"/>
            <a:round/>
            <a:headEnd/>
            <a:tailEnd type="triangle" w="med" len="med"/>
          </a:ln>
          <a:effectLst/>
        </p:spPr>
        <p:txBody>
          <a:bodyPr/>
          <a:lstStyle/>
          <a:p>
            <a:endParaRPr lang="fr-FR"/>
          </a:p>
        </p:txBody>
      </p:sp>
      <p:sp>
        <p:nvSpPr>
          <p:cNvPr id="175134" name="Line 30"/>
          <p:cNvSpPr>
            <a:spLocks noChangeShapeType="1"/>
          </p:cNvSpPr>
          <p:nvPr/>
        </p:nvSpPr>
        <p:spPr bwMode="auto">
          <a:xfrm>
            <a:off x="1547813" y="2062163"/>
            <a:ext cx="0" cy="1368425"/>
          </a:xfrm>
          <a:prstGeom prst="line">
            <a:avLst/>
          </a:prstGeom>
          <a:noFill/>
          <a:ln w="38100">
            <a:solidFill>
              <a:srgbClr val="FF0000"/>
            </a:solidFill>
            <a:prstDash val="sysDot"/>
            <a:round/>
            <a:headEnd/>
            <a:tailEnd type="triangle" w="med" len="med"/>
          </a:ln>
          <a:effectLst/>
        </p:spPr>
        <p:txBody>
          <a:bodyPr/>
          <a:lstStyle/>
          <a:p>
            <a:endParaRPr lang="fr-FR"/>
          </a:p>
        </p:txBody>
      </p:sp>
      <p:sp>
        <p:nvSpPr>
          <p:cNvPr id="175135" name="Line 31"/>
          <p:cNvSpPr>
            <a:spLocks noChangeShapeType="1"/>
          </p:cNvSpPr>
          <p:nvPr/>
        </p:nvSpPr>
        <p:spPr bwMode="auto">
          <a:xfrm flipH="1">
            <a:off x="1547813" y="5589588"/>
            <a:ext cx="6119812" cy="0"/>
          </a:xfrm>
          <a:prstGeom prst="line">
            <a:avLst/>
          </a:prstGeom>
          <a:noFill/>
          <a:ln w="38100">
            <a:solidFill>
              <a:schemeClr val="bg1"/>
            </a:solidFill>
            <a:round/>
            <a:headEnd/>
            <a:tailEnd type="triangle" w="med" len="med"/>
          </a:ln>
          <a:effectLst/>
        </p:spPr>
        <p:txBody>
          <a:bodyPr/>
          <a:lstStyle/>
          <a:p>
            <a:endParaRPr lang="fr-FR"/>
          </a:p>
        </p:txBody>
      </p:sp>
      <p:sp>
        <p:nvSpPr>
          <p:cNvPr id="175136" name="Text Box 32"/>
          <p:cNvSpPr txBox="1">
            <a:spLocks noChangeArrowheads="1"/>
          </p:cNvSpPr>
          <p:nvPr/>
        </p:nvSpPr>
        <p:spPr bwMode="auto">
          <a:xfrm>
            <a:off x="3706813" y="5441950"/>
            <a:ext cx="1943100" cy="365125"/>
          </a:xfrm>
          <a:prstGeom prst="rect">
            <a:avLst/>
          </a:prstGeom>
          <a:solidFill>
            <a:schemeClr val="bg1"/>
          </a:solidFill>
          <a:ln w="9525">
            <a:noFill/>
            <a:miter lim="800000"/>
            <a:headEnd/>
            <a:tailEnd/>
          </a:ln>
        </p:spPr>
        <p:txBody>
          <a:bodyPr/>
          <a:lstStyle/>
          <a:p>
            <a:pPr algn="ctr"/>
            <a:r>
              <a:rPr lang="fr-FR" sz="1400" b="1" u="none">
                <a:latin typeface="Times New Roman" pitchFamily="18" charset="0"/>
              </a:rPr>
              <a:t>Flux financiers</a:t>
            </a:r>
            <a:endParaRPr lang="fr-FR" sz="1400" b="1" u="non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81000" y="266700"/>
            <a:ext cx="8305800" cy="1104900"/>
          </a:xfrm>
        </p:spPr>
        <p:txBody>
          <a:bodyPr/>
          <a:lstStyle/>
          <a:p>
            <a:r>
              <a:rPr lang="en-US"/>
              <a:t>Les Phases de Décisions</a:t>
            </a:r>
          </a:p>
        </p:txBody>
      </p:sp>
      <p:sp>
        <p:nvSpPr>
          <p:cNvPr id="157699" name="Rectangle 3"/>
          <p:cNvSpPr>
            <a:spLocks noGrp="1" noChangeArrowheads="1"/>
          </p:cNvSpPr>
          <p:nvPr>
            <p:ph type="body" idx="1"/>
          </p:nvPr>
        </p:nvSpPr>
        <p:spPr/>
        <p:txBody>
          <a:bodyPr/>
          <a:lstStyle/>
          <a:p>
            <a:r>
              <a:rPr lang="fr-CA" dirty="0"/>
              <a:t>Niveau Stratégique: </a:t>
            </a:r>
          </a:p>
          <a:p>
            <a:pPr lvl="1"/>
            <a:r>
              <a:rPr lang="fr-CA" dirty="0"/>
              <a:t>Conception de la chaîne</a:t>
            </a:r>
          </a:p>
          <a:p>
            <a:r>
              <a:rPr lang="fr-CA" dirty="0"/>
              <a:t>Niveau Tactique: </a:t>
            </a:r>
          </a:p>
          <a:p>
            <a:pPr lvl="1"/>
            <a:r>
              <a:rPr lang="fr-CA" dirty="0"/>
              <a:t>Planification et coordination dans la chaîne</a:t>
            </a:r>
          </a:p>
          <a:p>
            <a:r>
              <a:rPr lang="fr-CA" dirty="0"/>
              <a:t>Niveau Opérationnel:</a:t>
            </a:r>
          </a:p>
          <a:p>
            <a:pPr lvl="1"/>
            <a:r>
              <a:rPr lang="fr-CA" dirty="0"/>
              <a:t>Opérations et exécution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normAutofit fontScale="90000"/>
          </a:bodyPr>
          <a:lstStyle/>
          <a:p>
            <a:r>
              <a:rPr lang="fr-CA"/>
              <a:t>Niveau Stratégique: </a:t>
            </a:r>
            <a:br>
              <a:rPr lang="fr-CA"/>
            </a:br>
            <a:r>
              <a:rPr lang="fr-CA"/>
              <a:t>Conception de la chaîne</a:t>
            </a:r>
            <a:endParaRPr lang="en-US"/>
          </a:p>
        </p:txBody>
      </p:sp>
      <p:sp>
        <p:nvSpPr>
          <p:cNvPr id="159747" name="Rectangle 3"/>
          <p:cNvSpPr>
            <a:spLocks noGrp="1" noChangeArrowheads="1"/>
          </p:cNvSpPr>
          <p:nvPr>
            <p:ph type="body" idx="1"/>
          </p:nvPr>
        </p:nvSpPr>
        <p:spPr>
          <a:xfrm>
            <a:off x="381000" y="1676400"/>
            <a:ext cx="8305800" cy="4876800"/>
          </a:xfrm>
        </p:spPr>
        <p:txBody>
          <a:bodyPr/>
          <a:lstStyle/>
          <a:p>
            <a:pPr>
              <a:lnSpc>
                <a:spcPct val="80000"/>
              </a:lnSpc>
            </a:pPr>
            <a:r>
              <a:rPr lang="fr-CA" sz="2800"/>
              <a:t>Décisions quant à la structure du réseau et les processus à chaque étape:</a:t>
            </a:r>
          </a:p>
          <a:p>
            <a:pPr>
              <a:lnSpc>
                <a:spcPct val="80000"/>
              </a:lnSpc>
            </a:pPr>
            <a:r>
              <a:rPr lang="fr-CA" sz="2800"/>
              <a:t>Décisions stratégiques</a:t>
            </a:r>
          </a:p>
          <a:p>
            <a:pPr lvl="1">
              <a:lnSpc>
                <a:spcPct val="80000"/>
              </a:lnSpc>
            </a:pPr>
            <a:r>
              <a:rPr lang="fr-CA" sz="2400"/>
              <a:t>Localisations et capacités des usines, entrepôts, etc</a:t>
            </a:r>
          </a:p>
          <a:p>
            <a:pPr lvl="1">
              <a:lnSpc>
                <a:spcPct val="80000"/>
              </a:lnSpc>
            </a:pPr>
            <a:r>
              <a:rPr lang="fr-CA" sz="2400"/>
              <a:t>Produits à fabriquer ou à stocker à divers endroits</a:t>
            </a:r>
          </a:p>
          <a:p>
            <a:pPr lvl="1">
              <a:lnSpc>
                <a:spcPct val="80000"/>
              </a:lnSpc>
            </a:pPr>
            <a:r>
              <a:rPr lang="fr-CA" sz="2400"/>
              <a:t> Modes de transport</a:t>
            </a:r>
          </a:p>
          <a:p>
            <a:pPr lvl="1">
              <a:lnSpc>
                <a:spcPct val="80000"/>
              </a:lnSpc>
            </a:pPr>
            <a:r>
              <a:rPr lang="fr-CA" sz="2400"/>
              <a:t>Système d’information</a:t>
            </a:r>
            <a:endParaRPr lang="fr-CA"/>
          </a:p>
          <a:p>
            <a:pPr>
              <a:lnSpc>
                <a:spcPct val="80000"/>
              </a:lnSpc>
            </a:pPr>
            <a:r>
              <a:rPr lang="fr-CA" sz="2800"/>
              <a:t>La conception doit être conforme aux objectifs stratégiques</a:t>
            </a:r>
          </a:p>
          <a:p>
            <a:pPr>
              <a:lnSpc>
                <a:spcPct val="80000"/>
              </a:lnSpc>
            </a:pPr>
            <a:r>
              <a:rPr lang="fr-CA" sz="2800"/>
              <a:t>Les décisions à ce niveau sont pour le long terme et sont très coûteuse à modifier</a:t>
            </a:r>
          </a:p>
          <a:p>
            <a:pPr lvl="1">
              <a:lnSpc>
                <a:spcPct val="80000"/>
              </a:lnSpc>
            </a:pPr>
            <a:r>
              <a:rPr lang="fr-CA" sz="2400"/>
              <a:t>Doit prendre en considération les aléas du marché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Freeform 2"/>
          <p:cNvSpPr>
            <a:spLocks/>
          </p:cNvSpPr>
          <p:nvPr/>
        </p:nvSpPr>
        <p:spPr bwMode="auto">
          <a:xfrm>
            <a:off x="2938463" y="6400800"/>
            <a:ext cx="6205537" cy="457200"/>
          </a:xfrm>
          <a:custGeom>
            <a:avLst/>
            <a:gdLst/>
            <a:ahLst/>
            <a:cxnLst>
              <a:cxn ang="0">
                <a:pos x="0" y="288"/>
              </a:cxn>
              <a:cxn ang="0">
                <a:pos x="4560" y="288"/>
              </a:cxn>
              <a:cxn ang="0">
                <a:pos x="4560" y="0"/>
              </a:cxn>
              <a:cxn ang="0">
                <a:pos x="3072" y="144"/>
              </a:cxn>
              <a:cxn ang="0">
                <a:pos x="2304" y="192"/>
              </a:cxn>
              <a:cxn ang="0">
                <a:pos x="0" y="288"/>
              </a:cxn>
            </a:cxnLst>
            <a:rect l="0" t="0" r="r" b="b"/>
            <a:pathLst>
              <a:path w="4560" h="288">
                <a:moveTo>
                  <a:pt x="0" y="288"/>
                </a:moveTo>
                <a:lnTo>
                  <a:pt x="4560" y="288"/>
                </a:lnTo>
                <a:lnTo>
                  <a:pt x="4560" y="0"/>
                </a:lnTo>
                <a:lnTo>
                  <a:pt x="3072" y="144"/>
                </a:lnTo>
                <a:lnTo>
                  <a:pt x="2304" y="192"/>
                </a:lnTo>
                <a:lnTo>
                  <a:pt x="0" y="288"/>
                </a:lnTo>
                <a:close/>
              </a:path>
            </a:pathLst>
          </a:custGeom>
          <a:solidFill>
            <a:schemeClr val="bg2"/>
          </a:solidFill>
          <a:ln w="9525">
            <a:noFill/>
            <a:round/>
            <a:headEnd/>
            <a:tailEnd/>
          </a:ln>
          <a:effectLst/>
        </p:spPr>
        <p:txBody>
          <a:bodyPr wrap="none" anchor="ctr"/>
          <a:lstStyle/>
          <a:p>
            <a:endParaRPr lang="fr-FR"/>
          </a:p>
        </p:txBody>
      </p:sp>
      <p:sp>
        <p:nvSpPr>
          <p:cNvPr id="195588" name="Rectangle 4"/>
          <p:cNvSpPr>
            <a:spLocks noChangeArrowheads="1"/>
          </p:cNvSpPr>
          <p:nvPr/>
        </p:nvSpPr>
        <p:spPr bwMode="auto">
          <a:xfrm>
            <a:off x="0" y="0"/>
            <a:ext cx="250825" cy="6858000"/>
          </a:xfrm>
          <a:prstGeom prst="rect">
            <a:avLst/>
          </a:prstGeom>
          <a:solidFill>
            <a:schemeClr val="bg2"/>
          </a:solidFill>
          <a:ln w="9525" algn="ctr">
            <a:solidFill>
              <a:schemeClr val="bg2"/>
            </a:solidFill>
            <a:miter lim="800000"/>
            <a:headEnd/>
            <a:tailEnd/>
          </a:ln>
          <a:effectLst/>
        </p:spPr>
        <p:txBody>
          <a:bodyPr lIns="90000" tIns="46800" rIns="90000" bIns="46800" anchor="ctr"/>
          <a:lstStyle/>
          <a:p>
            <a:pPr marL="342900" indent="-342900" algn="l"/>
            <a:endParaRPr lang="fr-FR" sz="1800">
              <a:latin typeface="Arial" charset="0"/>
            </a:endParaRPr>
          </a:p>
        </p:txBody>
      </p:sp>
      <p:sp>
        <p:nvSpPr>
          <p:cNvPr id="195591" name="Text Box 7"/>
          <p:cNvSpPr txBox="1">
            <a:spLocks noChangeArrowheads="1"/>
          </p:cNvSpPr>
          <p:nvPr/>
        </p:nvSpPr>
        <p:spPr bwMode="auto">
          <a:xfrm>
            <a:off x="395288" y="1196975"/>
            <a:ext cx="8569325" cy="4689475"/>
          </a:xfrm>
          <a:prstGeom prst="rect">
            <a:avLst/>
          </a:prstGeom>
          <a:noFill/>
          <a:ln w="9525" algn="ctr">
            <a:noFill/>
            <a:miter lim="800000"/>
            <a:headEnd/>
            <a:tailEnd/>
          </a:ln>
          <a:effectLst/>
        </p:spPr>
        <p:txBody>
          <a:bodyPr lIns="90000" tIns="46800" rIns="90000" bIns="46800">
            <a:spAutoFit/>
          </a:bodyPr>
          <a:lstStyle/>
          <a:p>
            <a:pPr algn="l">
              <a:lnSpc>
                <a:spcPct val="110000"/>
              </a:lnSpc>
              <a:spcBef>
                <a:spcPct val="50000"/>
              </a:spcBef>
              <a:buFont typeface="Wingdings" pitchFamily="2" charset="2"/>
              <a:buBlip>
                <a:blip r:embed="rId2"/>
              </a:buBlip>
            </a:pPr>
            <a:r>
              <a:rPr lang="fr-FR" sz="1800" dirty="0">
                <a:solidFill>
                  <a:schemeClr val="tx2"/>
                </a:solidFill>
              </a:rPr>
              <a:t>  La logistique des années 70</a:t>
            </a:r>
          </a:p>
          <a:p>
            <a:pPr lvl="2" algn="l">
              <a:lnSpc>
                <a:spcPct val="110000"/>
              </a:lnSpc>
              <a:spcBef>
                <a:spcPct val="50000"/>
              </a:spcBef>
              <a:buFont typeface="Wingdings" pitchFamily="2" charset="2"/>
              <a:buChar char="ü"/>
            </a:pPr>
            <a:r>
              <a:rPr lang="fr-FR" sz="1600" dirty="0">
                <a:solidFill>
                  <a:schemeClr val="tx2"/>
                </a:solidFill>
              </a:rPr>
              <a:t> approche au coup par coup; pas de logique d’organisation dans l’entreprise</a:t>
            </a:r>
          </a:p>
          <a:p>
            <a:pPr lvl="2" algn="l">
              <a:lnSpc>
                <a:spcPct val="110000"/>
              </a:lnSpc>
              <a:spcBef>
                <a:spcPct val="50000"/>
              </a:spcBef>
              <a:buFont typeface="Wingdings" pitchFamily="2" charset="2"/>
              <a:buChar char="ü"/>
            </a:pPr>
            <a:r>
              <a:rPr lang="fr-FR" sz="1600" dirty="0">
                <a:solidFill>
                  <a:schemeClr val="tx2"/>
                </a:solidFill>
              </a:rPr>
              <a:t> considérée comme une source de coût pour les entreprises</a:t>
            </a:r>
          </a:p>
          <a:p>
            <a:pPr algn="l">
              <a:lnSpc>
                <a:spcPct val="110000"/>
              </a:lnSpc>
              <a:spcBef>
                <a:spcPct val="50000"/>
              </a:spcBef>
              <a:buFont typeface="Wingdings" pitchFamily="2" charset="2"/>
              <a:buBlip>
                <a:blip r:embed="rId2"/>
              </a:buBlip>
            </a:pPr>
            <a:r>
              <a:rPr lang="fr-FR" sz="1800" dirty="0">
                <a:solidFill>
                  <a:schemeClr val="tx2"/>
                </a:solidFill>
              </a:rPr>
              <a:t> Après les 2 chocs pétroliers</a:t>
            </a:r>
          </a:p>
          <a:p>
            <a:pPr lvl="2" algn="l">
              <a:lnSpc>
                <a:spcPct val="110000"/>
              </a:lnSpc>
              <a:spcBef>
                <a:spcPct val="50000"/>
              </a:spcBef>
              <a:buFont typeface="Wingdings" pitchFamily="2" charset="2"/>
              <a:buChar char="ü"/>
            </a:pPr>
            <a:r>
              <a:rPr lang="fr-FR" sz="1600" dirty="0">
                <a:solidFill>
                  <a:schemeClr val="tx2"/>
                </a:solidFill>
              </a:rPr>
              <a:t> il devient nécessaire de d’anticiper les besoins pour réduire les délais de mise à disposition des produits au client et d’engagement des forces commerciales</a:t>
            </a:r>
          </a:p>
          <a:p>
            <a:pPr lvl="2" algn="l">
              <a:lnSpc>
                <a:spcPct val="110000"/>
              </a:lnSpc>
              <a:spcBef>
                <a:spcPct val="50000"/>
              </a:spcBef>
              <a:buFont typeface="Wingdings" pitchFamily="2" charset="2"/>
              <a:buChar char="ü"/>
            </a:pPr>
            <a:r>
              <a:rPr lang="fr-FR" sz="1600" dirty="0">
                <a:solidFill>
                  <a:schemeClr val="tx2"/>
                </a:solidFill>
              </a:rPr>
              <a:t> il faut assurer au client la livraison du produit qui correspond le mieux à ses besoins</a:t>
            </a:r>
          </a:p>
          <a:p>
            <a:pPr algn="l">
              <a:lnSpc>
                <a:spcPct val="110000"/>
              </a:lnSpc>
              <a:spcBef>
                <a:spcPct val="50000"/>
              </a:spcBef>
              <a:buFont typeface="Wingdings" pitchFamily="2" charset="2"/>
              <a:buBlip>
                <a:blip r:embed="rId2"/>
              </a:buBlip>
            </a:pPr>
            <a:r>
              <a:rPr lang="fr-FR" sz="1800" dirty="0">
                <a:solidFill>
                  <a:schemeClr val="tx2"/>
                </a:solidFill>
              </a:rPr>
              <a:t> Les années 1980-1990</a:t>
            </a:r>
          </a:p>
          <a:p>
            <a:pPr lvl="2" algn="l">
              <a:lnSpc>
                <a:spcPct val="110000"/>
              </a:lnSpc>
              <a:spcBef>
                <a:spcPct val="50000"/>
              </a:spcBef>
              <a:buFont typeface="Wingdings" pitchFamily="2" charset="2"/>
              <a:buChar char="ü"/>
            </a:pPr>
            <a:r>
              <a:rPr lang="fr-FR" sz="1600" dirty="0">
                <a:solidFill>
                  <a:schemeClr val="tx2"/>
                </a:solidFill>
              </a:rPr>
              <a:t> environnement concurrentiel exacerbé</a:t>
            </a:r>
          </a:p>
          <a:p>
            <a:pPr lvl="2" algn="l">
              <a:lnSpc>
                <a:spcPct val="110000"/>
              </a:lnSpc>
              <a:spcBef>
                <a:spcPct val="50000"/>
              </a:spcBef>
              <a:buFont typeface="Wingdings" pitchFamily="2" charset="2"/>
              <a:buChar char="ü"/>
            </a:pPr>
            <a:r>
              <a:rPr lang="fr-FR" sz="1600" dirty="0">
                <a:solidFill>
                  <a:schemeClr val="tx2"/>
                </a:solidFill>
              </a:rPr>
              <a:t> les entreprises doivent se démarquer en concevant et distribuant des produits accompagnés de services associés</a:t>
            </a:r>
          </a:p>
        </p:txBody>
      </p:sp>
      <p:sp>
        <p:nvSpPr>
          <p:cNvPr id="195592" name="Text Box 8"/>
          <p:cNvSpPr txBox="1">
            <a:spLocks noChangeArrowheads="1"/>
          </p:cNvSpPr>
          <p:nvPr/>
        </p:nvSpPr>
        <p:spPr bwMode="auto">
          <a:xfrm>
            <a:off x="215900" y="6132513"/>
            <a:ext cx="8820150" cy="336550"/>
          </a:xfrm>
          <a:prstGeom prst="rect">
            <a:avLst/>
          </a:prstGeom>
          <a:noFill/>
          <a:ln w="9525" algn="ctr">
            <a:noFill/>
            <a:miter lim="800000"/>
            <a:headEnd/>
            <a:tailEnd/>
          </a:ln>
          <a:effectLst/>
        </p:spPr>
        <p:txBody>
          <a:bodyPr lIns="90000" tIns="46800" rIns="90000" bIns="46800">
            <a:spAutoFit/>
          </a:bodyPr>
          <a:lstStyle/>
          <a:p>
            <a:pPr>
              <a:spcBef>
                <a:spcPct val="50000"/>
              </a:spcBef>
              <a:buFont typeface="Wingdings" pitchFamily="2" charset="2"/>
              <a:buChar char="è"/>
            </a:pPr>
            <a:r>
              <a:rPr lang="fr-FR" sz="1600" b="1"/>
              <a:t> La logistique devient un outil précieux pour disposer d’un avantage concurrentiel</a:t>
            </a:r>
          </a:p>
        </p:txBody>
      </p:sp>
      <p:sp>
        <p:nvSpPr>
          <p:cNvPr id="195593" name="Rectangle 9"/>
          <p:cNvSpPr>
            <a:spLocks noChangeArrowheads="1"/>
          </p:cNvSpPr>
          <p:nvPr/>
        </p:nvSpPr>
        <p:spPr bwMode="auto">
          <a:xfrm>
            <a:off x="395288" y="476250"/>
            <a:ext cx="4897437" cy="647700"/>
          </a:xfrm>
          <a:prstGeom prst="rect">
            <a:avLst/>
          </a:prstGeom>
          <a:noFill/>
          <a:ln w="9525">
            <a:noFill/>
            <a:miter lim="800000"/>
            <a:headEnd/>
            <a:tailEnd/>
          </a:ln>
          <a:effectLst/>
        </p:spPr>
        <p:txBody>
          <a:bodyPr anchor="ctr"/>
          <a:lstStyle/>
          <a:p>
            <a:pPr algn="l"/>
            <a:r>
              <a:rPr lang="fr-FR" sz="2000" b="1">
                <a:solidFill>
                  <a:schemeClr val="accent1"/>
                </a:solidFill>
              </a:rPr>
              <a:t>Évolution des concepts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fr-CA" sz="4000"/>
              <a:t>Niveau Tactique: Planification</a:t>
            </a:r>
            <a:endParaRPr lang="en-US" sz="4000"/>
          </a:p>
        </p:txBody>
      </p:sp>
      <p:sp>
        <p:nvSpPr>
          <p:cNvPr id="160771" name="Rectangle 3"/>
          <p:cNvSpPr>
            <a:spLocks noGrp="1" noChangeArrowheads="1"/>
          </p:cNvSpPr>
          <p:nvPr>
            <p:ph type="body" idx="1"/>
          </p:nvPr>
        </p:nvSpPr>
        <p:spPr/>
        <p:txBody>
          <a:bodyPr/>
          <a:lstStyle/>
          <a:p>
            <a:r>
              <a:rPr lang="fr-CA"/>
              <a:t>Définition d’un ensemble de directives pour la gouvernance des opérations à court terme</a:t>
            </a:r>
            <a:endParaRPr lang="en-US"/>
          </a:p>
          <a:p>
            <a:r>
              <a:rPr lang="fr-CA"/>
              <a:t>Hérite des contraintes de capacité fixé par la phase prétendante</a:t>
            </a:r>
          </a:p>
          <a:p>
            <a:r>
              <a:rPr lang="fr-CA"/>
              <a:t>Débute par une prévision de la demande de la prochaine année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fr-CA" sz="4000"/>
              <a:t>Niveau Tactique: Planification</a:t>
            </a:r>
            <a:endParaRPr lang="en-US" sz="4000"/>
          </a:p>
        </p:txBody>
      </p:sp>
      <p:sp>
        <p:nvSpPr>
          <p:cNvPr id="161795" name="Rectangle 3"/>
          <p:cNvSpPr>
            <a:spLocks noGrp="1" noChangeArrowheads="1"/>
          </p:cNvSpPr>
          <p:nvPr>
            <p:ph type="body" idx="1"/>
          </p:nvPr>
        </p:nvSpPr>
        <p:spPr/>
        <p:txBody>
          <a:bodyPr/>
          <a:lstStyle/>
          <a:p>
            <a:r>
              <a:rPr lang="fr-CA" sz="2800"/>
              <a:t>Décisions:</a:t>
            </a:r>
          </a:p>
          <a:p>
            <a:pPr lvl="1"/>
            <a:r>
              <a:rPr lang="fr-CA" sz="2400"/>
              <a:t>De quel usine/ entrepôt va-t-on satisfaire la demande? </a:t>
            </a:r>
          </a:p>
          <a:p>
            <a:pPr lvl="1"/>
            <a:r>
              <a:rPr lang="fr-CA" sz="2400"/>
              <a:t>Stratégie de production et de l’inventaire</a:t>
            </a:r>
          </a:p>
          <a:p>
            <a:pPr lvl="1"/>
            <a:r>
              <a:rPr lang="fr-CA" sz="2400"/>
              <a:t>Sous-traitance</a:t>
            </a:r>
          </a:p>
          <a:p>
            <a:pPr lvl="1"/>
            <a:r>
              <a:rPr lang="fr-CA" sz="2400"/>
              <a:t>Campagne de promotion: quand, à quel coût?</a:t>
            </a:r>
          </a:p>
          <a:p>
            <a:r>
              <a:rPr lang="fr-CA" sz="2800"/>
              <a:t>On doit considérer les stratégies de planification, l’incertitude de la demande, les taux d’échanges, et la compétition sur l’horizon de temps considérer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fr-CA"/>
              <a:t>Niveau Opérationnel</a:t>
            </a:r>
          </a:p>
        </p:txBody>
      </p:sp>
      <p:sp>
        <p:nvSpPr>
          <p:cNvPr id="162819" name="Rectangle 3"/>
          <p:cNvSpPr>
            <a:spLocks noGrp="1" noChangeArrowheads="1"/>
          </p:cNvSpPr>
          <p:nvPr>
            <p:ph type="body" idx="1"/>
          </p:nvPr>
        </p:nvSpPr>
        <p:spPr>
          <a:xfrm>
            <a:off x="381000" y="1524000"/>
            <a:ext cx="8382000" cy="5029200"/>
          </a:xfrm>
        </p:spPr>
        <p:txBody>
          <a:bodyPr/>
          <a:lstStyle/>
          <a:p>
            <a:pPr>
              <a:lnSpc>
                <a:spcPct val="80000"/>
              </a:lnSpc>
            </a:pPr>
            <a:r>
              <a:rPr lang="fr-CA" sz="2800"/>
              <a:t>L’horizon de temps: jours ou semaines</a:t>
            </a:r>
          </a:p>
          <a:p>
            <a:pPr>
              <a:lnSpc>
                <a:spcPct val="80000"/>
              </a:lnSpc>
            </a:pPr>
            <a:r>
              <a:rPr lang="fr-CA" sz="2800"/>
              <a:t>Décisions quant aux commandes individuelles</a:t>
            </a:r>
          </a:p>
          <a:p>
            <a:pPr>
              <a:lnSpc>
                <a:spcPct val="80000"/>
              </a:lnSpc>
            </a:pPr>
            <a:r>
              <a:rPr lang="fr-CA" sz="2800"/>
              <a:t>La configuration du réseau logistique est fixée et les directives opérationnelles sont déterminées</a:t>
            </a:r>
          </a:p>
          <a:p>
            <a:pPr>
              <a:lnSpc>
                <a:spcPct val="80000"/>
              </a:lnSpc>
            </a:pPr>
            <a:r>
              <a:rPr lang="fr-CA" sz="2800"/>
              <a:t>Le but est d’implanter ces directives le plus efficacement possible</a:t>
            </a:r>
          </a:p>
          <a:p>
            <a:pPr>
              <a:lnSpc>
                <a:spcPct val="80000"/>
              </a:lnSpc>
            </a:pPr>
            <a:r>
              <a:rPr lang="fr-CA" sz="2800"/>
              <a:t>Allocation des commandes à la production, détermination de la date promise, génération du ‘pick-list’ pour un entrepôt, allouer une commande à un transporteur, déterminer les calendriers de livraison, placer des commandes de réapprovisionnement</a:t>
            </a:r>
          </a:p>
          <a:p>
            <a:pPr>
              <a:lnSpc>
                <a:spcPct val="80000"/>
              </a:lnSpc>
            </a:pPr>
            <a:r>
              <a:rPr lang="fr-CA" sz="2800"/>
              <a:t>Moins d’incertitude – horizon très court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fr-CA"/>
              <a:t>Les Processus</a:t>
            </a:r>
          </a:p>
        </p:txBody>
      </p:sp>
      <p:sp>
        <p:nvSpPr>
          <p:cNvPr id="163843" name="Rectangle 3"/>
          <p:cNvSpPr>
            <a:spLocks noGrp="1" noChangeArrowheads="1"/>
          </p:cNvSpPr>
          <p:nvPr>
            <p:ph type="body" idx="1"/>
          </p:nvPr>
        </p:nvSpPr>
        <p:spPr/>
        <p:txBody>
          <a:bodyPr>
            <a:normAutofit lnSpcReduction="10000"/>
          </a:bodyPr>
          <a:lstStyle/>
          <a:p>
            <a:r>
              <a:rPr lang="fr-CA"/>
              <a:t>Vue cyclique: Les processus dans la chaîne peuvent être divisés en une série de cycles. Chaque cycle a lieu à l’interface entre deux étapes successives de la chaîne.</a:t>
            </a:r>
          </a:p>
          <a:p>
            <a:r>
              <a:rPr lang="fr-CA"/>
              <a:t>Vue ‘Push/pull’ : Les processus peuvent aussi être classés en deux catégories selon qu’ils sont exécutés en réponse à une commande client (pull) ou en anticipation à une commande client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rmAutofit fontScale="90000"/>
          </a:bodyPr>
          <a:lstStyle/>
          <a:p>
            <a:r>
              <a:rPr lang="fr-CA"/>
              <a:t>Vue Cyclique des processus de la chaîne</a:t>
            </a:r>
          </a:p>
        </p:txBody>
      </p:sp>
      <p:grpSp>
        <p:nvGrpSpPr>
          <p:cNvPr id="2" name="Group 3"/>
          <p:cNvGrpSpPr>
            <a:grpSpLocks/>
          </p:cNvGrpSpPr>
          <p:nvPr/>
        </p:nvGrpSpPr>
        <p:grpSpPr bwMode="auto">
          <a:xfrm>
            <a:off x="2170113" y="1860550"/>
            <a:ext cx="3667125" cy="1146175"/>
            <a:chOff x="1367" y="1172"/>
            <a:chExt cx="2310" cy="722"/>
          </a:xfrm>
        </p:grpSpPr>
        <p:sp>
          <p:nvSpPr>
            <p:cNvPr id="164868" name="Freeform 4"/>
            <p:cNvSpPr>
              <a:spLocks/>
            </p:cNvSpPr>
            <p:nvPr/>
          </p:nvSpPr>
          <p:spPr bwMode="auto">
            <a:xfrm>
              <a:off x="1367" y="1187"/>
              <a:ext cx="2310" cy="707"/>
            </a:xfrm>
            <a:custGeom>
              <a:avLst/>
              <a:gdLst/>
              <a:ahLst/>
              <a:cxnLst>
                <a:cxn ang="0">
                  <a:pos x="558" y="48"/>
                </a:cxn>
                <a:cxn ang="0">
                  <a:pos x="357" y="121"/>
                </a:cxn>
                <a:cxn ang="0">
                  <a:pos x="188" y="194"/>
                </a:cxn>
                <a:cxn ang="0">
                  <a:pos x="95" y="244"/>
                </a:cxn>
                <a:cxn ang="0">
                  <a:pos x="15" y="312"/>
                </a:cxn>
                <a:cxn ang="0">
                  <a:pos x="0" y="370"/>
                </a:cxn>
                <a:cxn ang="0">
                  <a:pos x="15" y="402"/>
                </a:cxn>
                <a:cxn ang="0">
                  <a:pos x="50" y="435"/>
                </a:cxn>
                <a:cxn ang="0">
                  <a:pos x="95" y="460"/>
                </a:cxn>
                <a:cxn ang="0">
                  <a:pos x="173" y="498"/>
                </a:cxn>
                <a:cxn ang="0">
                  <a:pos x="390" y="573"/>
                </a:cxn>
                <a:cxn ang="0">
                  <a:pos x="646" y="639"/>
                </a:cxn>
                <a:cxn ang="0">
                  <a:pos x="833" y="677"/>
                </a:cxn>
                <a:cxn ang="0">
                  <a:pos x="1084" y="704"/>
                </a:cxn>
                <a:cxn ang="0">
                  <a:pos x="1311" y="699"/>
                </a:cxn>
                <a:cxn ang="0">
                  <a:pos x="1575" y="659"/>
                </a:cxn>
                <a:cxn ang="0">
                  <a:pos x="1761" y="619"/>
                </a:cxn>
                <a:cxn ang="0">
                  <a:pos x="2010" y="548"/>
                </a:cxn>
                <a:cxn ang="0">
                  <a:pos x="2174" y="485"/>
                </a:cxn>
                <a:cxn ang="0">
                  <a:pos x="2244" y="450"/>
                </a:cxn>
                <a:cxn ang="0">
                  <a:pos x="2282" y="423"/>
                </a:cxn>
                <a:cxn ang="0">
                  <a:pos x="2307" y="382"/>
                </a:cxn>
                <a:cxn ang="0">
                  <a:pos x="2305" y="339"/>
                </a:cxn>
                <a:cxn ang="0">
                  <a:pos x="2254" y="279"/>
                </a:cxn>
                <a:cxn ang="0">
                  <a:pos x="2181" y="234"/>
                </a:cxn>
                <a:cxn ang="0">
                  <a:pos x="2043" y="171"/>
                </a:cxn>
                <a:cxn ang="0">
                  <a:pos x="1867" y="106"/>
                </a:cxn>
                <a:cxn ang="0">
                  <a:pos x="1660" y="70"/>
                </a:cxn>
                <a:cxn ang="0">
                  <a:pos x="1917" y="156"/>
                </a:cxn>
                <a:cxn ang="0">
                  <a:pos x="2081" y="219"/>
                </a:cxn>
                <a:cxn ang="0">
                  <a:pos x="2204" y="284"/>
                </a:cxn>
                <a:cxn ang="0">
                  <a:pos x="2232" y="302"/>
                </a:cxn>
                <a:cxn ang="0">
                  <a:pos x="2282" y="362"/>
                </a:cxn>
                <a:cxn ang="0">
                  <a:pos x="2280" y="370"/>
                </a:cxn>
                <a:cxn ang="0">
                  <a:pos x="2280" y="382"/>
                </a:cxn>
                <a:cxn ang="0">
                  <a:pos x="2244" y="412"/>
                </a:cxn>
                <a:cxn ang="0">
                  <a:pos x="2232" y="423"/>
                </a:cxn>
                <a:cxn ang="0">
                  <a:pos x="2161" y="458"/>
                </a:cxn>
                <a:cxn ang="0">
                  <a:pos x="1998" y="521"/>
                </a:cxn>
                <a:cxn ang="0">
                  <a:pos x="1749" y="591"/>
                </a:cxn>
                <a:cxn ang="0">
                  <a:pos x="1666" y="611"/>
                </a:cxn>
                <a:cxn ang="0">
                  <a:pos x="1396" y="659"/>
                </a:cxn>
                <a:cxn ang="0">
                  <a:pos x="1157" y="677"/>
                </a:cxn>
                <a:cxn ang="0">
                  <a:pos x="918" y="659"/>
                </a:cxn>
                <a:cxn ang="0">
                  <a:pos x="654" y="611"/>
                </a:cxn>
                <a:cxn ang="0">
                  <a:pos x="571" y="591"/>
                </a:cxn>
                <a:cxn ang="0">
                  <a:pos x="324" y="521"/>
                </a:cxn>
                <a:cxn ang="0">
                  <a:pos x="158" y="458"/>
                </a:cxn>
                <a:cxn ang="0">
                  <a:pos x="85" y="423"/>
                </a:cxn>
                <a:cxn ang="0">
                  <a:pos x="73" y="412"/>
                </a:cxn>
                <a:cxn ang="0">
                  <a:pos x="35" y="380"/>
                </a:cxn>
                <a:cxn ang="0">
                  <a:pos x="35" y="380"/>
                </a:cxn>
                <a:cxn ang="0">
                  <a:pos x="17" y="347"/>
                </a:cxn>
                <a:cxn ang="0">
                  <a:pos x="58" y="312"/>
                </a:cxn>
                <a:cxn ang="0">
                  <a:pos x="108" y="256"/>
                </a:cxn>
                <a:cxn ang="0">
                  <a:pos x="201" y="221"/>
                </a:cxn>
                <a:cxn ang="0">
                  <a:pos x="370" y="148"/>
                </a:cxn>
                <a:cxn ang="0">
                  <a:pos x="571" y="75"/>
                </a:cxn>
              </a:cxnLst>
              <a:rect l="0" t="0" r="r" b="b"/>
              <a:pathLst>
                <a:path w="2310" h="707">
                  <a:moveTo>
                    <a:pt x="709" y="28"/>
                  </a:moveTo>
                  <a:lnTo>
                    <a:pt x="699" y="0"/>
                  </a:lnTo>
                  <a:lnTo>
                    <a:pt x="558" y="48"/>
                  </a:lnTo>
                  <a:lnTo>
                    <a:pt x="488" y="73"/>
                  </a:lnTo>
                  <a:lnTo>
                    <a:pt x="422" y="98"/>
                  </a:lnTo>
                  <a:lnTo>
                    <a:pt x="357" y="121"/>
                  </a:lnTo>
                  <a:lnTo>
                    <a:pt x="297" y="146"/>
                  </a:lnTo>
                  <a:lnTo>
                    <a:pt x="241" y="171"/>
                  </a:lnTo>
                  <a:lnTo>
                    <a:pt x="188" y="194"/>
                  </a:lnTo>
                  <a:lnTo>
                    <a:pt x="141" y="219"/>
                  </a:lnTo>
                  <a:lnTo>
                    <a:pt x="100" y="241"/>
                  </a:lnTo>
                  <a:lnTo>
                    <a:pt x="95" y="244"/>
                  </a:lnTo>
                  <a:lnTo>
                    <a:pt x="63" y="267"/>
                  </a:lnTo>
                  <a:lnTo>
                    <a:pt x="35" y="289"/>
                  </a:lnTo>
                  <a:lnTo>
                    <a:pt x="15" y="312"/>
                  </a:lnTo>
                  <a:lnTo>
                    <a:pt x="5" y="334"/>
                  </a:lnTo>
                  <a:lnTo>
                    <a:pt x="2" y="347"/>
                  </a:lnTo>
                  <a:lnTo>
                    <a:pt x="0" y="370"/>
                  </a:lnTo>
                  <a:lnTo>
                    <a:pt x="5" y="380"/>
                  </a:lnTo>
                  <a:lnTo>
                    <a:pt x="7" y="390"/>
                  </a:lnTo>
                  <a:lnTo>
                    <a:pt x="15" y="402"/>
                  </a:lnTo>
                  <a:lnTo>
                    <a:pt x="22" y="412"/>
                  </a:lnTo>
                  <a:lnTo>
                    <a:pt x="35" y="423"/>
                  </a:lnTo>
                  <a:lnTo>
                    <a:pt x="50" y="435"/>
                  </a:lnTo>
                  <a:lnTo>
                    <a:pt x="55" y="438"/>
                  </a:lnTo>
                  <a:lnTo>
                    <a:pt x="73" y="450"/>
                  </a:lnTo>
                  <a:lnTo>
                    <a:pt x="95" y="460"/>
                  </a:lnTo>
                  <a:lnTo>
                    <a:pt x="118" y="473"/>
                  </a:lnTo>
                  <a:lnTo>
                    <a:pt x="146" y="485"/>
                  </a:lnTo>
                  <a:lnTo>
                    <a:pt x="173" y="498"/>
                  </a:lnTo>
                  <a:lnTo>
                    <a:pt x="239" y="523"/>
                  </a:lnTo>
                  <a:lnTo>
                    <a:pt x="312" y="548"/>
                  </a:lnTo>
                  <a:lnTo>
                    <a:pt x="390" y="573"/>
                  </a:lnTo>
                  <a:lnTo>
                    <a:pt x="473" y="596"/>
                  </a:lnTo>
                  <a:lnTo>
                    <a:pt x="558" y="619"/>
                  </a:lnTo>
                  <a:lnTo>
                    <a:pt x="646" y="639"/>
                  </a:lnTo>
                  <a:lnTo>
                    <a:pt x="654" y="641"/>
                  </a:lnTo>
                  <a:lnTo>
                    <a:pt x="742" y="659"/>
                  </a:lnTo>
                  <a:lnTo>
                    <a:pt x="833" y="677"/>
                  </a:lnTo>
                  <a:lnTo>
                    <a:pt x="918" y="689"/>
                  </a:lnTo>
                  <a:lnTo>
                    <a:pt x="1004" y="699"/>
                  </a:lnTo>
                  <a:lnTo>
                    <a:pt x="1084" y="704"/>
                  </a:lnTo>
                  <a:lnTo>
                    <a:pt x="1157" y="707"/>
                  </a:lnTo>
                  <a:lnTo>
                    <a:pt x="1233" y="704"/>
                  </a:lnTo>
                  <a:lnTo>
                    <a:pt x="1311" y="699"/>
                  </a:lnTo>
                  <a:lnTo>
                    <a:pt x="1396" y="689"/>
                  </a:lnTo>
                  <a:lnTo>
                    <a:pt x="1484" y="677"/>
                  </a:lnTo>
                  <a:lnTo>
                    <a:pt x="1575" y="659"/>
                  </a:lnTo>
                  <a:lnTo>
                    <a:pt x="1666" y="641"/>
                  </a:lnTo>
                  <a:lnTo>
                    <a:pt x="1671" y="639"/>
                  </a:lnTo>
                  <a:lnTo>
                    <a:pt x="1761" y="619"/>
                  </a:lnTo>
                  <a:lnTo>
                    <a:pt x="1847" y="596"/>
                  </a:lnTo>
                  <a:lnTo>
                    <a:pt x="1932" y="573"/>
                  </a:lnTo>
                  <a:lnTo>
                    <a:pt x="2010" y="548"/>
                  </a:lnTo>
                  <a:lnTo>
                    <a:pt x="2081" y="523"/>
                  </a:lnTo>
                  <a:lnTo>
                    <a:pt x="2146" y="498"/>
                  </a:lnTo>
                  <a:lnTo>
                    <a:pt x="2174" y="485"/>
                  </a:lnTo>
                  <a:lnTo>
                    <a:pt x="2202" y="473"/>
                  </a:lnTo>
                  <a:lnTo>
                    <a:pt x="2224" y="460"/>
                  </a:lnTo>
                  <a:lnTo>
                    <a:pt x="2244" y="450"/>
                  </a:lnTo>
                  <a:lnTo>
                    <a:pt x="2262" y="438"/>
                  </a:lnTo>
                  <a:lnTo>
                    <a:pt x="2267" y="435"/>
                  </a:lnTo>
                  <a:lnTo>
                    <a:pt x="2282" y="423"/>
                  </a:lnTo>
                  <a:lnTo>
                    <a:pt x="2292" y="412"/>
                  </a:lnTo>
                  <a:lnTo>
                    <a:pt x="2302" y="400"/>
                  </a:lnTo>
                  <a:lnTo>
                    <a:pt x="2307" y="382"/>
                  </a:lnTo>
                  <a:lnTo>
                    <a:pt x="2310" y="370"/>
                  </a:lnTo>
                  <a:lnTo>
                    <a:pt x="2310" y="350"/>
                  </a:lnTo>
                  <a:lnTo>
                    <a:pt x="2305" y="339"/>
                  </a:lnTo>
                  <a:lnTo>
                    <a:pt x="2295" y="319"/>
                  </a:lnTo>
                  <a:lnTo>
                    <a:pt x="2277" y="299"/>
                  </a:lnTo>
                  <a:lnTo>
                    <a:pt x="2254" y="279"/>
                  </a:lnTo>
                  <a:lnTo>
                    <a:pt x="2222" y="259"/>
                  </a:lnTo>
                  <a:lnTo>
                    <a:pt x="2217" y="256"/>
                  </a:lnTo>
                  <a:lnTo>
                    <a:pt x="2181" y="234"/>
                  </a:lnTo>
                  <a:lnTo>
                    <a:pt x="2139" y="214"/>
                  </a:lnTo>
                  <a:lnTo>
                    <a:pt x="2093" y="191"/>
                  </a:lnTo>
                  <a:lnTo>
                    <a:pt x="2043" y="171"/>
                  </a:lnTo>
                  <a:lnTo>
                    <a:pt x="1988" y="151"/>
                  </a:lnTo>
                  <a:lnTo>
                    <a:pt x="1930" y="128"/>
                  </a:lnTo>
                  <a:lnTo>
                    <a:pt x="1867" y="106"/>
                  </a:lnTo>
                  <a:lnTo>
                    <a:pt x="1804" y="85"/>
                  </a:lnTo>
                  <a:lnTo>
                    <a:pt x="1671" y="43"/>
                  </a:lnTo>
                  <a:lnTo>
                    <a:pt x="1660" y="70"/>
                  </a:lnTo>
                  <a:lnTo>
                    <a:pt x="1791" y="113"/>
                  </a:lnTo>
                  <a:lnTo>
                    <a:pt x="1854" y="133"/>
                  </a:lnTo>
                  <a:lnTo>
                    <a:pt x="1917" y="156"/>
                  </a:lnTo>
                  <a:lnTo>
                    <a:pt x="1975" y="178"/>
                  </a:lnTo>
                  <a:lnTo>
                    <a:pt x="2030" y="199"/>
                  </a:lnTo>
                  <a:lnTo>
                    <a:pt x="2081" y="219"/>
                  </a:lnTo>
                  <a:lnTo>
                    <a:pt x="2126" y="241"/>
                  </a:lnTo>
                  <a:lnTo>
                    <a:pt x="2169" y="262"/>
                  </a:lnTo>
                  <a:lnTo>
                    <a:pt x="2204" y="284"/>
                  </a:lnTo>
                  <a:lnTo>
                    <a:pt x="2212" y="269"/>
                  </a:lnTo>
                  <a:lnTo>
                    <a:pt x="2199" y="282"/>
                  </a:lnTo>
                  <a:lnTo>
                    <a:pt x="2232" y="302"/>
                  </a:lnTo>
                  <a:lnTo>
                    <a:pt x="2254" y="322"/>
                  </a:lnTo>
                  <a:lnTo>
                    <a:pt x="2272" y="342"/>
                  </a:lnTo>
                  <a:lnTo>
                    <a:pt x="2282" y="362"/>
                  </a:lnTo>
                  <a:lnTo>
                    <a:pt x="2295" y="350"/>
                  </a:lnTo>
                  <a:lnTo>
                    <a:pt x="2280" y="350"/>
                  </a:lnTo>
                  <a:lnTo>
                    <a:pt x="2280" y="370"/>
                  </a:lnTo>
                  <a:lnTo>
                    <a:pt x="2295" y="370"/>
                  </a:lnTo>
                  <a:lnTo>
                    <a:pt x="2285" y="360"/>
                  </a:lnTo>
                  <a:lnTo>
                    <a:pt x="2280" y="382"/>
                  </a:lnTo>
                  <a:lnTo>
                    <a:pt x="2269" y="390"/>
                  </a:lnTo>
                  <a:lnTo>
                    <a:pt x="2259" y="400"/>
                  </a:lnTo>
                  <a:lnTo>
                    <a:pt x="2244" y="412"/>
                  </a:lnTo>
                  <a:lnTo>
                    <a:pt x="2257" y="423"/>
                  </a:lnTo>
                  <a:lnTo>
                    <a:pt x="2249" y="410"/>
                  </a:lnTo>
                  <a:lnTo>
                    <a:pt x="2232" y="423"/>
                  </a:lnTo>
                  <a:lnTo>
                    <a:pt x="2212" y="433"/>
                  </a:lnTo>
                  <a:lnTo>
                    <a:pt x="2189" y="445"/>
                  </a:lnTo>
                  <a:lnTo>
                    <a:pt x="2161" y="458"/>
                  </a:lnTo>
                  <a:lnTo>
                    <a:pt x="2134" y="470"/>
                  </a:lnTo>
                  <a:lnTo>
                    <a:pt x="2068" y="495"/>
                  </a:lnTo>
                  <a:lnTo>
                    <a:pt x="1998" y="521"/>
                  </a:lnTo>
                  <a:lnTo>
                    <a:pt x="1920" y="546"/>
                  </a:lnTo>
                  <a:lnTo>
                    <a:pt x="1834" y="568"/>
                  </a:lnTo>
                  <a:lnTo>
                    <a:pt x="1749" y="591"/>
                  </a:lnTo>
                  <a:lnTo>
                    <a:pt x="1658" y="611"/>
                  </a:lnTo>
                  <a:lnTo>
                    <a:pt x="1666" y="626"/>
                  </a:lnTo>
                  <a:lnTo>
                    <a:pt x="1666" y="611"/>
                  </a:lnTo>
                  <a:lnTo>
                    <a:pt x="1575" y="629"/>
                  </a:lnTo>
                  <a:lnTo>
                    <a:pt x="1484" y="646"/>
                  </a:lnTo>
                  <a:lnTo>
                    <a:pt x="1396" y="659"/>
                  </a:lnTo>
                  <a:lnTo>
                    <a:pt x="1311" y="669"/>
                  </a:lnTo>
                  <a:lnTo>
                    <a:pt x="1233" y="674"/>
                  </a:lnTo>
                  <a:lnTo>
                    <a:pt x="1157" y="677"/>
                  </a:lnTo>
                  <a:lnTo>
                    <a:pt x="1084" y="674"/>
                  </a:lnTo>
                  <a:lnTo>
                    <a:pt x="1004" y="669"/>
                  </a:lnTo>
                  <a:lnTo>
                    <a:pt x="918" y="659"/>
                  </a:lnTo>
                  <a:lnTo>
                    <a:pt x="833" y="646"/>
                  </a:lnTo>
                  <a:lnTo>
                    <a:pt x="742" y="629"/>
                  </a:lnTo>
                  <a:lnTo>
                    <a:pt x="654" y="611"/>
                  </a:lnTo>
                  <a:lnTo>
                    <a:pt x="654" y="626"/>
                  </a:lnTo>
                  <a:lnTo>
                    <a:pt x="659" y="611"/>
                  </a:lnTo>
                  <a:lnTo>
                    <a:pt x="571" y="591"/>
                  </a:lnTo>
                  <a:lnTo>
                    <a:pt x="485" y="568"/>
                  </a:lnTo>
                  <a:lnTo>
                    <a:pt x="402" y="546"/>
                  </a:lnTo>
                  <a:lnTo>
                    <a:pt x="324" y="521"/>
                  </a:lnTo>
                  <a:lnTo>
                    <a:pt x="251" y="495"/>
                  </a:lnTo>
                  <a:lnTo>
                    <a:pt x="186" y="470"/>
                  </a:lnTo>
                  <a:lnTo>
                    <a:pt x="158" y="458"/>
                  </a:lnTo>
                  <a:lnTo>
                    <a:pt x="131" y="445"/>
                  </a:lnTo>
                  <a:lnTo>
                    <a:pt x="108" y="433"/>
                  </a:lnTo>
                  <a:lnTo>
                    <a:pt x="85" y="423"/>
                  </a:lnTo>
                  <a:lnTo>
                    <a:pt x="68" y="410"/>
                  </a:lnTo>
                  <a:lnTo>
                    <a:pt x="63" y="423"/>
                  </a:lnTo>
                  <a:lnTo>
                    <a:pt x="73" y="412"/>
                  </a:lnTo>
                  <a:lnTo>
                    <a:pt x="58" y="400"/>
                  </a:lnTo>
                  <a:lnTo>
                    <a:pt x="45" y="390"/>
                  </a:lnTo>
                  <a:lnTo>
                    <a:pt x="35" y="380"/>
                  </a:lnTo>
                  <a:lnTo>
                    <a:pt x="30" y="367"/>
                  </a:lnTo>
                  <a:lnTo>
                    <a:pt x="20" y="380"/>
                  </a:lnTo>
                  <a:lnTo>
                    <a:pt x="35" y="380"/>
                  </a:lnTo>
                  <a:lnTo>
                    <a:pt x="30" y="370"/>
                  </a:lnTo>
                  <a:lnTo>
                    <a:pt x="32" y="347"/>
                  </a:lnTo>
                  <a:lnTo>
                    <a:pt x="17" y="347"/>
                  </a:lnTo>
                  <a:lnTo>
                    <a:pt x="27" y="357"/>
                  </a:lnTo>
                  <a:lnTo>
                    <a:pt x="37" y="334"/>
                  </a:lnTo>
                  <a:lnTo>
                    <a:pt x="58" y="312"/>
                  </a:lnTo>
                  <a:lnTo>
                    <a:pt x="85" y="289"/>
                  </a:lnTo>
                  <a:lnTo>
                    <a:pt x="118" y="267"/>
                  </a:lnTo>
                  <a:lnTo>
                    <a:pt x="108" y="256"/>
                  </a:lnTo>
                  <a:lnTo>
                    <a:pt x="113" y="269"/>
                  </a:lnTo>
                  <a:lnTo>
                    <a:pt x="153" y="246"/>
                  </a:lnTo>
                  <a:lnTo>
                    <a:pt x="201" y="221"/>
                  </a:lnTo>
                  <a:lnTo>
                    <a:pt x="254" y="199"/>
                  </a:lnTo>
                  <a:lnTo>
                    <a:pt x="309" y="173"/>
                  </a:lnTo>
                  <a:lnTo>
                    <a:pt x="370" y="148"/>
                  </a:lnTo>
                  <a:lnTo>
                    <a:pt x="435" y="126"/>
                  </a:lnTo>
                  <a:lnTo>
                    <a:pt x="500" y="100"/>
                  </a:lnTo>
                  <a:lnTo>
                    <a:pt x="571" y="75"/>
                  </a:lnTo>
                  <a:lnTo>
                    <a:pt x="709" y="28"/>
                  </a:lnTo>
                  <a:close/>
                </a:path>
              </a:pathLst>
            </a:custGeom>
            <a:solidFill>
              <a:srgbClr val="000000"/>
            </a:solidFill>
            <a:ln w="9525">
              <a:noFill/>
              <a:round/>
              <a:headEnd/>
              <a:tailEnd/>
            </a:ln>
          </p:spPr>
          <p:txBody>
            <a:bodyPr/>
            <a:lstStyle/>
            <a:p>
              <a:endParaRPr lang="fr-FR"/>
            </a:p>
          </p:txBody>
        </p:sp>
        <p:sp>
          <p:nvSpPr>
            <p:cNvPr id="164869" name="Freeform 5"/>
            <p:cNvSpPr>
              <a:spLocks/>
            </p:cNvSpPr>
            <p:nvPr/>
          </p:nvSpPr>
          <p:spPr bwMode="auto">
            <a:xfrm>
              <a:off x="2902" y="1172"/>
              <a:ext cx="156" cy="138"/>
            </a:xfrm>
            <a:custGeom>
              <a:avLst/>
              <a:gdLst/>
              <a:ahLst/>
              <a:cxnLst>
                <a:cxn ang="0">
                  <a:pos x="156" y="0"/>
                </a:cxn>
                <a:cxn ang="0">
                  <a:pos x="0" y="27"/>
                </a:cxn>
                <a:cxn ang="0">
                  <a:pos x="113" y="138"/>
                </a:cxn>
                <a:cxn ang="0">
                  <a:pos x="156" y="0"/>
                </a:cxn>
              </a:cxnLst>
              <a:rect l="0" t="0" r="r" b="b"/>
              <a:pathLst>
                <a:path w="156" h="138">
                  <a:moveTo>
                    <a:pt x="156" y="0"/>
                  </a:moveTo>
                  <a:lnTo>
                    <a:pt x="0" y="27"/>
                  </a:lnTo>
                  <a:lnTo>
                    <a:pt x="113" y="138"/>
                  </a:lnTo>
                  <a:lnTo>
                    <a:pt x="156" y="0"/>
                  </a:lnTo>
                  <a:close/>
                </a:path>
              </a:pathLst>
            </a:custGeom>
            <a:solidFill>
              <a:srgbClr val="000000"/>
            </a:solidFill>
            <a:ln w="9525">
              <a:noFill/>
              <a:round/>
              <a:headEnd/>
              <a:tailEnd/>
            </a:ln>
          </p:spPr>
          <p:txBody>
            <a:bodyPr/>
            <a:lstStyle/>
            <a:p>
              <a:endParaRPr lang="fr-FR"/>
            </a:p>
          </p:txBody>
        </p:sp>
      </p:grpSp>
      <p:sp>
        <p:nvSpPr>
          <p:cNvPr id="164870" name="Rectangle 6"/>
          <p:cNvSpPr>
            <a:spLocks noChangeArrowheads="1"/>
          </p:cNvSpPr>
          <p:nvPr/>
        </p:nvSpPr>
        <p:spPr bwMode="auto">
          <a:xfrm>
            <a:off x="2928938" y="2143125"/>
            <a:ext cx="2157412" cy="479425"/>
          </a:xfrm>
          <a:prstGeom prst="rect">
            <a:avLst/>
          </a:prstGeom>
          <a:solidFill>
            <a:srgbClr val="FFFFFF"/>
          </a:solidFill>
          <a:ln w="9525">
            <a:noFill/>
            <a:miter lim="800000"/>
            <a:headEnd/>
            <a:tailEnd/>
          </a:ln>
        </p:spPr>
        <p:txBody>
          <a:bodyPr/>
          <a:lstStyle/>
          <a:p>
            <a:endParaRPr lang="fr-FR"/>
          </a:p>
        </p:txBody>
      </p:sp>
      <p:sp>
        <p:nvSpPr>
          <p:cNvPr id="164871" name="Rectangle 7"/>
          <p:cNvSpPr>
            <a:spLocks noChangeArrowheads="1"/>
          </p:cNvSpPr>
          <p:nvPr/>
        </p:nvSpPr>
        <p:spPr bwMode="auto">
          <a:xfrm>
            <a:off x="2743200" y="2286000"/>
            <a:ext cx="2481263" cy="304800"/>
          </a:xfrm>
          <a:prstGeom prst="rect">
            <a:avLst/>
          </a:prstGeom>
          <a:noFill/>
          <a:ln w="9525">
            <a:noFill/>
            <a:miter lim="800000"/>
            <a:headEnd/>
            <a:tailEnd/>
          </a:ln>
        </p:spPr>
        <p:txBody>
          <a:bodyPr wrap="none" lIns="0" tIns="0" rIns="0" bIns="0">
            <a:spAutoFit/>
          </a:bodyPr>
          <a:lstStyle/>
          <a:p>
            <a:pPr algn="l" eaLnBrk="0" hangingPunct="0"/>
            <a:r>
              <a:rPr lang="en-US" sz="2000">
                <a:solidFill>
                  <a:srgbClr val="000000"/>
                </a:solidFill>
                <a:latin typeface="Times New Roman" pitchFamily="18" charset="0"/>
              </a:rPr>
              <a:t>Customer Order Cycle</a:t>
            </a:r>
            <a:endParaRPr lang="en-US" sz="1600" b="0">
              <a:solidFill>
                <a:schemeClr val="tx1"/>
              </a:solidFill>
              <a:latin typeface="Times New Roman" pitchFamily="18" charset="0"/>
            </a:endParaRPr>
          </a:p>
        </p:txBody>
      </p:sp>
      <p:grpSp>
        <p:nvGrpSpPr>
          <p:cNvPr id="3" name="Group 8"/>
          <p:cNvGrpSpPr>
            <a:grpSpLocks/>
          </p:cNvGrpSpPr>
          <p:nvPr/>
        </p:nvGrpSpPr>
        <p:grpSpPr bwMode="auto">
          <a:xfrm>
            <a:off x="2170113" y="2938463"/>
            <a:ext cx="3667125" cy="1146175"/>
            <a:chOff x="1367" y="1851"/>
            <a:chExt cx="2310" cy="722"/>
          </a:xfrm>
        </p:grpSpPr>
        <p:sp>
          <p:nvSpPr>
            <p:cNvPr id="164873" name="Freeform 9"/>
            <p:cNvSpPr>
              <a:spLocks/>
            </p:cNvSpPr>
            <p:nvPr/>
          </p:nvSpPr>
          <p:spPr bwMode="auto">
            <a:xfrm>
              <a:off x="1367" y="1866"/>
              <a:ext cx="2310" cy="707"/>
            </a:xfrm>
            <a:custGeom>
              <a:avLst/>
              <a:gdLst/>
              <a:ahLst/>
              <a:cxnLst>
                <a:cxn ang="0">
                  <a:pos x="558" y="48"/>
                </a:cxn>
                <a:cxn ang="0">
                  <a:pos x="357" y="121"/>
                </a:cxn>
                <a:cxn ang="0">
                  <a:pos x="188" y="194"/>
                </a:cxn>
                <a:cxn ang="0">
                  <a:pos x="95" y="244"/>
                </a:cxn>
                <a:cxn ang="0">
                  <a:pos x="15" y="312"/>
                </a:cxn>
                <a:cxn ang="0">
                  <a:pos x="0" y="370"/>
                </a:cxn>
                <a:cxn ang="0">
                  <a:pos x="15" y="403"/>
                </a:cxn>
                <a:cxn ang="0">
                  <a:pos x="50" y="435"/>
                </a:cxn>
                <a:cxn ang="0">
                  <a:pos x="95" y="461"/>
                </a:cxn>
                <a:cxn ang="0">
                  <a:pos x="173" y="498"/>
                </a:cxn>
                <a:cxn ang="0">
                  <a:pos x="390" y="574"/>
                </a:cxn>
                <a:cxn ang="0">
                  <a:pos x="646" y="639"/>
                </a:cxn>
                <a:cxn ang="0">
                  <a:pos x="833" y="677"/>
                </a:cxn>
                <a:cxn ang="0">
                  <a:pos x="1084" y="705"/>
                </a:cxn>
                <a:cxn ang="0">
                  <a:pos x="1311" y="700"/>
                </a:cxn>
                <a:cxn ang="0">
                  <a:pos x="1575" y="659"/>
                </a:cxn>
                <a:cxn ang="0">
                  <a:pos x="1761" y="619"/>
                </a:cxn>
                <a:cxn ang="0">
                  <a:pos x="2010" y="549"/>
                </a:cxn>
                <a:cxn ang="0">
                  <a:pos x="2174" y="486"/>
                </a:cxn>
                <a:cxn ang="0">
                  <a:pos x="2244" y="450"/>
                </a:cxn>
                <a:cxn ang="0">
                  <a:pos x="2282" y="423"/>
                </a:cxn>
                <a:cxn ang="0">
                  <a:pos x="2307" y="383"/>
                </a:cxn>
                <a:cxn ang="0">
                  <a:pos x="2305" y="340"/>
                </a:cxn>
                <a:cxn ang="0">
                  <a:pos x="2254" y="279"/>
                </a:cxn>
                <a:cxn ang="0">
                  <a:pos x="2181" y="234"/>
                </a:cxn>
                <a:cxn ang="0">
                  <a:pos x="2043" y="171"/>
                </a:cxn>
                <a:cxn ang="0">
                  <a:pos x="1867" y="106"/>
                </a:cxn>
                <a:cxn ang="0">
                  <a:pos x="1660" y="71"/>
                </a:cxn>
                <a:cxn ang="0">
                  <a:pos x="1917" y="156"/>
                </a:cxn>
                <a:cxn ang="0">
                  <a:pos x="2081" y="219"/>
                </a:cxn>
                <a:cxn ang="0">
                  <a:pos x="2204" y="284"/>
                </a:cxn>
                <a:cxn ang="0">
                  <a:pos x="2232" y="302"/>
                </a:cxn>
                <a:cxn ang="0">
                  <a:pos x="2282" y="362"/>
                </a:cxn>
                <a:cxn ang="0">
                  <a:pos x="2280" y="370"/>
                </a:cxn>
                <a:cxn ang="0">
                  <a:pos x="2280" y="383"/>
                </a:cxn>
                <a:cxn ang="0">
                  <a:pos x="2244" y="413"/>
                </a:cxn>
                <a:cxn ang="0">
                  <a:pos x="2232" y="423"/>
                </a:cxn>
                <a:cxn ang="0">
                  <a:pos x="2161" y="458"/>
                </a:cxn>
                <a:cxn ang="0">
                  <a:pos x="1998" y="521"/>
                </a:cxn>
                <a:cxn ang="0">
                  <a:pos x="1749" y="591"/>
                </a:cxn>
                <a:cxn ang="0">
                  <a:pos x="1666" y="611"/>
                </a:cxn>
                <a:cxn ang="0">
                  <a:pos x="1396" y="659"/>
                </a:cxn>
                <a:cxn ang="0">
                  <a:pos x="1157" y="677"/>
                </a:cxn>
                <a:cxn ang="0">
                  <a:pos x="918" y="659"/>
                </a:cxn>
                <a:cxn ang="0">
                  <a:pos x="654" y="611"/>
                </a:cxn>
                <a:cxn ang="0">
                  <a:pos x="571" y="591"/>
                </a:cxn>
                <a:cxn ang="0">
                  <a:pos x="324" y="521"/>
                </a:cxn>
                <a:cxn ang="0">
                  <a:pos x="158" y="458"/>
                </a:cxn>
                <a:cxn ang="0">
                  <a:pos x="85" y="423"/>
                </a:cxn>
                <a:cxn ang="0">
                  <a:pos x="73" y="413"/>
                </a:cxn>
                <a:cxn ang="0">
                  <a:pos x="35" y="380"/>
                </a:cxn>
                <a:cxn ang="0">
                  <a:pos x="35" y="380"/>
                </a:cxn>
                <a:cxn ang="0">
                  <a:pos x="17" y="347"/>
                </a:cxn>
                <a:cxn ang="0">
                  <a:pos x="58" y="312"/>
                </a:cxn>
                <a:cxn ang="0">
                  <a:pos x="108" y="257"/>
                </a:cxn>
                <a:cxn ang="0">
                  <a:pos x="201" y="222"/>
                </a:cxn>
                <a:cxn ang="0">
                  <a:pos x="370" y="149"/>
                </a:cxn>
                <a:cxn ang="0">
                  <a:pos x="571" y="76"/>
                </a:cxn>
              </a:cxnLst>
              <a:rect l="0" t="0" r="r" b="b"/>
              <a:pathLst>
                <a:path w="2310" h="707">
                  <a:moveTo>
                    <a:pt x="709" y="28"/>
                  </a:moveTo>
                  <a:lnTo>
                    <a:pt x="699" y="0"/>
                  </a:lnTo>
                  <a:lnTo>
                    <a:pt x="558" y="48"/>
                  </a:lnTo>
                  <a:lnTo>
                    <a:pt x="488" y="73"/>
                  </a:lnTo>
                  <a:lnTo>
                    <a:pt x="422" y="98"/>
                  </a:lnTo>
                  <a:lnTo>
                    <a:pt x="357" y="121"/>
                  </a:lnTo>
                  <a:lnTo>
                    <a:pt x="297" y="146"/>
                  </a:lnTo>
                  <a:lnTo>
                    <a:pt x="241" y="171"/>
                  </a:lnTo>
                  <a:lnTo>
                    <a:pt x="188" y="194"/>
                  </a:lnTo>
                  <a:lnTo>
                    <a:pt x="141" y="219"/>
                  </a:lnTo>
                  <a:lnTo>
                    <a:pt x="100" y="242"/>
                  </a:lnTo>
                  <a:lnTo>
                    <a:pt x="95" y="244"/>
                  </a:lnTo>
                  <a:lnTo>
                    <a:pt x="63" y="267"/>
                  </a:lnTo>
                  <a:lnTo>
                    <a:pt x="35" y="289"/>
                  </a:lnTo>
                  <a:lnTo>
                    <a:pt x="15" y="312"/>
                  </a:lnTo>
                  <a:lnTo>
                    <a:pt x="5" y="335"/>
                  </a:lnTo>
                  <a:lnTo>
                    <a:pt x="2" y="347"/>
                  </a:lnTo>
                  <a:lnTo>
                    <a:pt x="0" y="370"/>
                  </a:lnTo>
                  <a:lnTo>
                    <a:pt x="5" y="380"/>
                  </a:lnTo>
                  <a:lnTo>
                    <a:pt x="7" y="390"/>
                  </a:lnTo>
                  <a:lnTo>
                    <a:pt x="15" y="403"/>
                  </a:lnTo>
                  <a:lnTo>
                    <a:pt x="22" y="413"/>
                  </a:lnTo>
                  <a:lnTo>
                    <a:pt x="35" y="423"/>
                  </a:lnTo>
                  <a:lnTo>
                    <a:pt x="50" y="435"/>
                  </a:lnTo>
                  <a:lnTo>
                    <a:pt x="55" y="438"/>
                  </a:lnTo>
                  <a:lnTo>
                    <a:pt x="73" y="450"/>
                  </a:lnTo>
                  <a:lnTo>
                    <a:pt x="95" y="461"/>
                  </a:lnTo>
                  <a:lnTo>
                    <a:pt x="118" y="473"/>
                  </a:lnTo>
                  <a:lnTo>
                    <a:pt x="146" y="486"/>
                  </a:lnTo>
                  <a:lnTo>
                    <a:pt x="173" y="498"/>
                  </a:lnTo>
                  <a:lnTo>
                    <a:pt x="239" y="523"/>
                  </a:lnTo>
                  <a:lnTo>
                    <a:pt x="312" y="549"/>
                  </a:lnTo>
                  <a:lnTo>
                    <a:pt x="390" y="574"/>
                  </a:lnTo>
                  <a:lnTo>
                    <a:pt x="473" y="596"/>
                  </a:lnTo>
                  <a:lnTo>
                    <a:pt x="558" y="619"/>
                  </a:lnTo>
                  <a:lnTo>
                    <a:pt x="646" y="639"/>
                  </a:lnTo>
                  <a:lnTo>
                    <a:pt x="654" y="642"/>
                  </a:lnTo>
                  <a:lnTo>
                    <a:pt x="742" y="659"/>
                  </a:lnTo>
                  <a:lnTo>
                    <a:pt x="833" y="677"/>
                  </a:lnTo>
                  <a:lnTo>
                    <a:pt x="918" y="689"/>
                  </a:lnTo>
                  <a:lnTo>
                    <a:pt x="1004" y="700"/>
                  </a:lnTo>
                  <a:lnTo>
                    <a:pt x="1084" y="705"/>
                  </a:lnTo>
                  <a:lnTo>
                    <a:pt x="1157" y="707"/>
                  </a:lnTo>
                  <a:lnTo>
                    <a:pt x="1233" y="705"/>
                  </a:lnTo>
                  <a:lnTo>
                    <a:pt x="1311" y="700"/>
                  </a:lnTo>
                  <a:lnTo>
                    <a:pt x="1396" y="689"/>
                  </a:lnTo>
                  <a:lnTo>
                    <a:pt x="1484" y="677"/>
                  </a:lnTo>
                  <a:lnTo>
                    <a:pt x="1575" y="659"/>
                  </a:lnTo>
                  <a:lnTo>
                    <a:pt x="1666" y="642"/>
                  </a:lnTo>
                  <a:lnTo>
                    <a:pt x="1671" y="639"/>
                  </a:lnTo>
                  <a:lnTo>
                    <a:pt x="1761" y="619"/>
                  </a:lnTo>
                  <a:lnTo>
                    <a:pt x="1847" y="596"/>
                  </a:lnTo>
                  <a:lnTo>
                    <a:pt x="1932" y="574"/>
                  </a:lnTo>
                  <a:lnTo>
                    <a:pt x="2010" y="549"/>
                  </a:lnTo>
                  <a:lnTo>
                    <a:pt x="2081" y="523"/>
                  </a:lnTo>
                  <a:lnTo>
                    <a:pt x="2146" y="498"/>
                  </a:lnTo>
                  <a:lnTo>
                    <a:pt x="2174" y="486"/>
                  </a:lnTo>
                  <a:lnTo>
                    <a:pt x="2202" y="473"/>
                  </a:lnTo>
                  <a:lnTo>
                    <a:pt x="2224" y="461"/>
                  </a:lnTo>
                  <a:lnTo>
                    <a:pt x="2244" y="450"/>
                  </a:lnTo>
                  <a:lnTo>
                    <a:pt x="2262" y="438"/>
                  </a:lnTo>
                  <a:lnTo>
                    <a:pt x="2267" y="435"/>
                  </a:lnTo>
                  <a:lnTo>
                    <a:pt x="2282" y="423"/>
                  </a:lnTo>
                  <a:lnTo>
                    <a:pt x="2292" y="413"/>
                  </a:lnTo>
                  <a:lnTo>
                    <a:pt x="2302" y="400"/>
                  </a:lnTo>
                  <a:lnTo>
                    <a:pt x="2307" y="383"/>
                  </a:lnTo>
                  <a:lnTo>
                    <a:pt x="2310" y="370"/>
                  </a:lnTo>
                  <a:lnTo>
                    <a:pt x="2310" y="350"/>
                  </a:lnTo>
                  <a:lnTo>
                    <a:pt x="2305" y="340"/>
                  </a:lnTo>
                  <a:lnTo>
                    <a:pt x="2295" y="320"/>
                  </a:lnTo>
                  <a:lnTo>
                    <a:pt x="2277" y="300"/>
                  </a:lnTo>
                  <a:lnTo>
                    <a:pt x="2254" y="279"/>
                  </a:lnTo>
                  <a:lnTo>
                    <a:pt x="2222" y="259"/>
                  </a:lnTo>
                  <a:lnTo>
                    <a:pt x="2217" y="257"/>
                  </a:lnTo>
                  <a:lnTo>
                    <a:pt x="2181" y="234"/>
                  </a:lnTo>
                  <a:lnTo>
                    <a:pt x="2139" y="214"/>
                  </a:lnTo>
                  <a:lnTo>
                    <a:pt x="2093" y="191"/>
                  </a:lnTo>
                  <a:lnTo>
                    <a:pt x="2043" y="171"/>
                  </a:lnTo>
                  <a:lnTo>
                    <a:pt x="1988" y="151"/>
                  </a:lnTo>
                  <a:lnTo>
                    <a:pt x="1930" y="128"/>
                  </a:lnTo>
                  <a:lnTo>
                    <a:pt x="1867" y="106"/>
                  </a:lnTo>
                  <a:lnTo>
                    <a:pt x="1804" y="86"/>
                  </a:lnTo>
                  <a:lnTo>
                    <a:pt x="1671" y="43"/>
                  </a:lnTo>
                  <a:lnTo>
                    <a:pt x="1660" y="71"/>
                  </a:lnTo>
                  <a:lnTo>
                    <a:pt x="1791" y="113"/>
                  </a:lnTo>
                  <a:lnTo>
                    <a:pt x="1854" y="133"/>
                  </a:lnTo>
                  <a:lnTo>
                    <a:pt x="1917" y="156"/>
                  </a:lnTo>
                  <a:lnTo>
                    <a:pt x="1975" y="179"/>
                  </a:lnTo>
                  <a:lnTo>
                    <a:pt x="2030" y="199"/>
                  </a:lnTo>
                  <a:lnTo>
                    <a:pt x="2081" y="219"/>
                  </a:lnTo>
                  <a:lnTo>
                    <a:pt x="2126" y="242"/>
                  </a:lnTo>
                  <a:lnTo>
                    <a:pt x="2169" y="262"/>
                  </a:lnTo>
                  <a:lnTo>
                    <a:pt x="2204" y="284"/>
                  </a:lnTo>
                  <a:lnTo>
                    <a:pt x="2212" y="269"/>
                  </a:lnTo>
                  <a:lnTo>
                    <a:pt x="2199" y="282"/>
                  </a:lnTo>
                  <a:lnTo>
                    <a:pt x="2232" y="302"/>
                  </a:lnTo>
                  <a:lnTo>
                    <a:pt x="2254" y="322"/>
                  </a:lnTo>
                  <a:lnTo>
                    <a:pt x="2272" y="342"/>
                  </a:lnTo>
                  <a:lnTo>
                    <a:pt x="2282" y="362"/>
                  </a:lnTo>
                  <a:lnTo>
                    <a:pt x="2295" y="350"/>
                  </a:lnTo>
                  <a:lnTo>
                    <a:pt x="2280" y="350"/>
                  </a:lnTo>
                  <a:lnTo>
                    <a:pt x="2280" y="370"/>
                  </a:lnTo>
                  <a:lnTo>
                    <a:pt x="2295" y="370"/>
                  </a:lnTo>
                  <a:lnTo>
                    <a:pt x="2285" y="360"/>
                  </a:lnTo>
                  <a:lnTo>
                    <a:pt x="2280" y="383"/>
                  </a:lnTo>
                  <a:lnTo>
                    <a:pt x="2269" y="390"/>
                  </a:lnTo>
                  <a:lnTo>
                    <a:pt x="2259" y="400"/>
                  </a:lnTo>
                  <a:lnTo>
                    <a:pt x="2244" y="413"/>
                  </a:lnTo>
                  <a:lnTo>
                    <a:pt x="2257" y="423"/>
                  </a:lnTo>
                  <a:lnTo>
                    <a:pt x="2249" y="410"/>
                  </a:lnTo>
                  <a:lnTo>
                    <a:pt x="2232" y="423"/>
                  </a:lnTo>
                  <a:lnTo>
                    <a:pt x="2212" y="433"/>
                  </a:lnTo>
                  <a:lnTo>
                    <a:pt x="2189" y="445"/>
                  </a:lnTo>
                  <a:lnTo>
                    <a:pt x="2161" y="458"/>
                  </a:lnTo>
                  <a:lnTo>
                    <a:pt x="2134" y="471"/>
                  </a:lnTo>
                  <a:lnTo>
                    <a:pt x="2068" y="496"/>
                  </a:lnTo>
                  <a:lnTo>
                    <a:pt x="1998" y="521"/>
                  </a:lnTo>
                  <a:lnTo>
                    <a:pt x="1920" y="546"/>
                  </a:lnTo>
                  <a:lnTo>
                    <a:pt x="1834" y="569"/>
                  </a:lnTo>
                  <a:lnTo>
                    <a:pt x="1749" y="591"/>
                  </a:lnTo>
                  <a:lnTo>
                    <a:pt x="1658" y="611"/>
                  </a:lnTo>
                  <a:lnTo>
                    <a:pt x="1666" y="627"/>
                  </a:lnTo>
                  <a:lnTo>
                    <a:pt x="1666" y="611"/>
                  </a:lnTo>
                  <a:lnTo>
                    <a:pt x="1575" y="629"/>
                  </a:lnTo>
                  <a:lnTo>
                    <a:pt x="1484" y="647"/>
                  </a:lnTo>
                  <a:lnTo>
                    <a:pt x="1396" y="659"/>
                  </a:lnTo>
                  <a:lnTo>
                    <a:pt x="1311" y="669"/>
                  </a:lnTo>
                  <a:lnTo>
                    <a:pt x="1233" y="674"/>
                  </a:lnTo>
                  <a:lnTo>
                    <a:pt x="1157" y="677"/>
                  </a:lnTo>
                  <a:lnTo>
                    <a:pt x="1084" y="674"/>
                  </a:lnTo>
                  <a:lnTo>
                    <a:pt x="1004" y="669"/>
                  </a:lnTo>
                  <a:lnTo>
                    <a:pt x="918" y="659"/>
                  </a:lnTo>
                  <a:lnTo>
                    <a:pt x="833" y="647"/>
                  </a:lnTo>
                  <a:lnTo>
                    <a:pt x="742" y="629"/>
                  </a:lnTo>
                  <a:lnTo>
                    <a:pt x="654" y="611"/>
                  </a:lnTo>
                  <a:lnTo>
                    <a:pt x="654" y="627"/>
                  </a:lnTo>
                  <a:lnTo>
                    <a:pt x="659" y="611"/>
                  </a:lnTo>
                  <a:lnTo>
                    <a:pt x="571" y="591"/>
                  </a:lnTo>
                  <a:lnTo>
                    <a:pt x="485" y="569"/>
                  </a:lnTo>
                  <a:lnTo>
                    <a:pt x="402" y="546"/>
                  </a:lnTo>
                  <a:lnTo>
                    <a:pt x="324" y="521"/>
                  </a:lnTo>
                  <a:lnTo>
                    <a:pt x="251" y="496"/>
                  </a:lnTo>
                  <a:lnTo>
                    <a:pt x="186" y="471"/>
                  </a:lnTo>
                  <a:lnTo>
                    <a:pt x="158" y="458"/>
                  </a:lnTo>
                  <a:lnTo>
                    <a:pt x="131" y="445"/>
                  </a:lnTo>
                  <a:lnTo>
                    <a:pt x="108" y="433"/>
                  </a:lnTo>
                  <a:lnTo>
                    <a:pt x="85" y="423"/>
                  </a:lnTo>
                  <a:lnTo>
                    <a:pt x="68" y="410"/>
                  </a:lnTo>
                  <a:lnTo>
                    <a:pt x="63" y="423"/>
                  </a:lnTo>
                  <a:lnTo>
                    <a:pt x="73" y="413"/>
                  </a:lnTo>
                  <a:lnTo>
                    <a:pt x="58" y="400"/>
                  </a:lnTo>
                  <a:lnTo>
                    <a:pt x="45" y="390"/>
                  </a:lnTo>
                  <a:lnTo>
                    <a:pt x="35" y="380"/>
                  </a:lnTo>
                  <a:lnTo>
                    <a:pt x="30" y="367"/>
                  </a:lnTo>
                  <a:lnTo>
                    <a:pt x="20" y="380"/>
                  </a:lnTo>
                  <a:lnTo>
                    <a:pt x="35" y="380"/>
                  </a:lnTo>
                  <a:lnTo>
                    <a:pt x="30" y="370"/>
                  </a:lnTo>
                  <a:lnTo>
                    <a:pt x="32" y="347"/>
                  </a:lnTo>
                  <a:lnTo>
                    <a:pt x="17" y="347"/>
                  </a:lnTo>
                  <a:lnTo>
                    <a:pt x="27" y="357"/>
                  </a:lnTo>
                  <a:lnTo>
                    <a:pt x="37" y="335"/>
                  </a:lnTo>
                  <a:lnTo>
                    <a:pt x="58" y="312"/>
                  </a:lnTo>
                  <a:lnTo>
                    <a:pt x="85" y="289"/>
                  </a:lnTo>
                  <a:lnTo>
                    <a:pt x="118" y="267"/>
                  </a:lnTo>
                  <a:lnTo>
                    <a:pt x="108" y="257"/>
                  </a:lnTo>
                  <a:lnTo>
                    <a:pt x="113" y="269"/>
                  </a:lnTo>
                  <a:lnTo>
                    <a:pt x="153" y="247"/>
                  </a:lnTo>
                  <a:lnTo>
                    <a:pt x="201" y="222"/>
                  </a:lnTo>
                  <a:lnTo>
                    <a:pt x="254" y="199"/>
                  </a:lnTo>
                  <a:lnTo>
                    <a:pt x="309" y="174"/>
                  </a:lnTo>
                  <a:lnTo>
                    <a:pt x="370" y="149"/>
                  </a:lnTo>
                  <a:lnTo>
                    <a:pt x="435" y="126"/>
                  </a:lnTo>
                  <a:lnTo>
                    <a:pt x="500" y="101"/>
                  </a:lnTo>
                  <a:lnTo>
                    <a:pt x="571" y="76"/>
                  </a:lnTo>
                  <a:lnTo>
                    <a:pt x="709" y="28"/>
                  </a:lnTo>
                  <a:close/>
                </a:path>
              </a:pathLst>
            </a:custGeom>
            <a:solidFill>
              <a:srgbClr val="000000"/>
            </a:solidFill>
            <a:ln w="9525">
              <a:noFill/>
              <a:round/>
              <a:headEnd/>
              <a:tailEnd/>
            </a:ln>
          </p:spPr>
          <p:txBody>
            <a:bodyPr/>
            <a:lstStyle/>
            <a:p>
              <a:endParaRPr lang="fr-FR"/>
            </a:p>
          </p:txBody>
        </p:sp>
        <p:sp>
          <p:nvSpPr>
            <p:cNvPr id="164874" name="Freeform 10"/>
            <p:cNvSpPr>
              <a:spLocks/>
            </p:cNvSpPr>
            <p:nvPr/>
          </p:nvSpPr>
          <p:spPr bwMode="auto">
            <a:xfrm>
              <a:off x="2902" y="1851"/>
              <a:ext cx="156" cy="138"/>
            </a:xfrm>
            <a:custGeom>
              <a:avLst/>
              <a:gdLst/>
              <a:ahLst/>
              <a:cxnLst>
                <a:cxn ang="0">
                  <a:pos x="156" y="0"/>
                </a:cxn>
                <a:cxn ang="0">
                  <a:pos x="0" y="28"/>
                </a:cxn>
                <a:cxn ang="0">
                  <a:pos x="113" y="138"/>
                </a:cxn>
                <a:cxn ang="0">
                  <a:pos x="156" y="0"/>
                </a:cxn>
              </a:cxnLst>
              <a:rect l="0" t="0" r="r" b="b"/>
              <a:pathLst>
                <a:path w="156" h="138">
                  <a:moveTo>
                    <a:pt x="156" y="0"/>
                  </a:moveTo>
                  <a:lnTo>
                    <a:pt x="0" y="28"/>
                  </a:lnTo>
                  <a:lnTo>
                    <a:pt x="113" y="138"/>
                  </a:lnTo>
                  <a:lnTo>
                    <a:pt x="156" y="0"/>
                  </a:lnTo>
                  <a:close/>
                </a:path>
              </a:pathLst>
            </a:custGeom>
            <a:solidFill>
              <a:srgbClr val="000000"/>
            </a:solidFill>
            <a:ln w="9525">
              <a:noFill/>
              <a:round/>
              <a:headEnd/>
              <a:tailEnd/>
            </a:ln>
          </p:spPr>
          <p:txBody>
            <a:bodyPr/>
            <a:lstStyle/>
            <a:p>
              <a:endParaRPr lang="fr-FR"/>
            </a:p>
          </p:txBody>
        </p:sp>
      </p:grpSp>
      <p:sp>
        <p:nvSpPr>
          <p:cNvPr id="164875" name="Rectangle 11"/>
          <p:cNvSpPr>
            <a:spLocks noChangeArrowheads="1"/>
          </p:cNvSpPr>
          <p:nvPr/>
        </p:nvSpPr>
        <p:spPr bwMode="auto">
          <a:xfrm>
            <a:off x="2928938" y="3222625"/>
            <a:ext cx="2036762" cy="479425"/>
          </a:xfrm>
          <a:prstGeom prst="rect">
            <a:avLst/>
          </a:prstGeom>
          <a:solidFill>
            <a:srgbClr val="FFFFFF"/>
          </a:solidFill>
          <a:ln w="9525">
            <a:noFill/>
            <a:miter lim="800000"/>
            <a:headEnd/>
            <a:tailEnd/>
          </a:ln>
        </p:spPr>
        <p:txBody>
          <a:bodyPr/>
          <a:lstStyle/>
          <a:p>
            <a:endParaRPr lang="fr-FR"/>
          </a:p>
        </p:txBody>
      </p:sp>
      <p:sp>
        <p:nvSpPr>
          <p:cNvPr id="164876" name="Rectangle 12"/>
          <p:cNvSpPr>
            <a:spLocks noChangeArrowheads="1"/>
          </p:cNvSpPr>
          <p:nvPr/>
        </p:nvSpPr>
        <p:spPr bwMode="auto">
          <a:xfrm>
            <a:off x="3048000" y="3286125"/>
            <a:ext cx="2290763" cy="304800"/>
          </a:xfrm>
          <a:prstGeom prst="rect">
            <a:avLst/>
          </a:prstGeom>
          <a:noFill/>
          <a:ln w="9525">
            <a:noFill/>
            <a:miter lim="800000"/>
            <a:headEnd/>
            <a:tailEnd/>
          </a:ln>
        </p:spPr>
        <p:txBody>
          <a:bodyPr wrap="none" lIns="0" tIns="0" rIns="0" bIns="0">
            <a:spAutoFit/>
          </a:bodyPr>
          <a:lstStyle/>
          <a:p>
            <a:pPr algn="l" eaLnBrk="0" hangingPunct="0"/>
            <a:r>
              <a:rPr lang="en-US" sz="2000">
                <a:solidFill>
                  <a:srgbClr val="000000"/>
                </a:solidFill>
                <a:latin typeface="Times New Roman" pitchFamily="18" charset="0"/>
              </a:rPr>
              <a:t>Replenishment Cycle</a:t>
            </a:r>
            <a:endParaRPr lang="en-US" sz="1600" b="0">
              <a:solidFill>
                <a:schemeClr val="tx1"/>
              </a:solidFill>
              <a:latin typeface="Times New Roman" pitchFamily="18" charset="0"/>
            </a:endParaRPr>
          </a:p>
        </p:txBody>
      </p:sp>
      <p:grpSp>
        <p:nvGrpSpPr>
          <p:cNvPr id="4" name="Group 13"/>
          <p:cNvGrpSpPr>
            <a:grpSpLocks/>
          </p:cNvGrpSpPr>
          <p:nvPr/>
        </p:nvGrpSpPr>
        <p:grpSpPr bwMode="auto">
          <a:xfrm>
            <a:off x="2170113" y="4016375"/>
            <a:ext cx="3667125" cy="1146175"/>
            <a:chOff x="1367" y="2530"/>
            <a:chExt cx="2310" cy="722"/>
          </a:xfrm>
        </p:grpSpPr>
        <p:sp>
          <p:nvSpPr>
            <p:cNvPr id="164878" name="Freeform 14"/>
            <p:cNvSpPr>
              <a:spLocks/>
            </p:cNvSpPr>
            <p:nvPr/>
          </p:nvSpPr>
          <p:spPr bwMode="auto">
            <a:xfrm>
              <a:off x="1367" y="2545"/>
              <a:ext cx="2310" cy="707"/>
            </a:xfrm>
            <a:custGeom>
              <a:avLst/>
              <a:gdLst/>
              <a:ahLst/>
              <a:cxnLst>
                <a:cxn ang="0">
                  <a:pos x="558" y="48"/>
                </a:cxn>
                <a:cxn ang="0">
                  <a:pos x="357" y="121"/>
                </a:cxn>
                <a:cxn ang="0">
                  <a:pos x="188" y="194"/>
                </a:cxn>
                <a:cxn ang="0">
                  <a:pos x="95" y="244"/>
                </a:cxn>
                <a:cxn ang="0">
                  <a:pos x="15" y="312"/>
                </a:cxn>
                <a:cxn ang="0">
                  <a:pos x="0" y="370"/>
                </a:cxn>
                <a:cxn ang="0">
                  <a:pos x="15" y="403"/>
                </a:cxn>
                <a:cxn ang="0">
                  <a:pos x="50" y="436"/>
                </a:cxn>
                <a:cxn ang="0">
                  <a:pos x="95" y="461"/>
                </a:cxn>
                <a:cxn ang="0">
                  <a:pos x="173" y="499"/>
                </a:cxn>
                <a:cxn ang="0">
                  <a:pos x="390" y="574"/>
                </a:cxn>
                <a:cxn ang="0">
                  <a:pos x="646" y="639"/>
                </a:cxn>
                <a:cxn ang="0">
                  <a:pos x="833" y="677"/>
                </a:cxn>
                <a:cxn ang="0">
                  <a:pos x="1084" y="705"/>
                </a:cxn>
                <a:cxn ang="0">
                  <a:pos x="1311" y="700"/>
                </a:cxn>
                <a:cxn ang="0">
                  <a:pos x="1575" y="660"/>
                </a:cxn>
                <a:cxn ang="0">
                  <a:pos x="1761" y="619"/>
                </a:cxn>
                <a:cxn ang="0">
                  <a:pos x="2010" y="549"/>
                </a:cxn>
                <a:cxn ang="0">
                  <a:pos x="2174" y="486"/>
                </a:cxn>
                <a:cxn ang="0">
                  <a:pos x="2244" y="451"/>
                </a:cxn>
                <a:cxn ang="0">
                  <a:pos x="2282" y="423"/>
                </a:cxn>
                <a:cxn ang="0">
                  <a:pos x="2307" y="383"/>
                </a:cxn>
                <a:cxn ang="0">
                  <a:pos x="2305" y="340"/>
                </a:cxn>
                <a:cxn ang="0">
                  <a:pos x="2254" y="280"/>
                </a:cxn>
                <a:cxn ang="0">
                  <a:pos x="2181" y="234"/>
                </a:cxn>
                <a:cxn ang="0">
                  <a:pos x="2043" y="171"/>
                </a:cxn>
                <a:cxn ang="0">
                  <a:pos x="1867" y="106"/>
                </a:cxn>
                <a:cxn ang="0">
                  <a:pos x="1660" y="71"/>
                </a:cxn>
                <a:cxn ang="0">
                  <a:pos x="1917" y="156"/>
                </a:cxn>
                <a:cxn ang="0">
                  <a:pos x="2081" y="219"/>
                </a:cxn>
                <a:cxn ang="0">
                  <a:pos x="2204" y="285"/>
                </a:cxn>
                <a:cxn ang="0">
                  <a:pos x="2232" y="302"/>
                </a:cxn>
                <a:cxn ang="0">
                  <a:pos x="2282" y="363"/>
                </a:cxn>
                <a:cxn ang="0">
                  <a:pos x="2280" y="370"/>
                </a:cxn>
                <a:cxn ang="0">
                  <a:pos x="2280" y="383"/>
                </a:cxn>
                <a:cxn ang="0">
                  <a:pos x="2244" y="413"/>
                </a:cxn>
                <a:cxn ang="0">
                  <a:pos x="2232" y="423"/>
                </a:cxn>
                <a:cxn ang="0">
                  <a:pos x="2161" y="458"/>
                </a:cxn>
                <a:cxn ang="0">
                  <a:pos x="1998" y="521"/>
                </a:cxn>
                <a:cxn ang="0">
                  <a:pos x="1749" y="592"/>
                </a:cxn>
                <a:cxn ang="0">
                  <a:pos x="1666" y="612"/>
                </a:cxn>
                <a:cxn ang="0">
                  <a:pos x="1396" y="660"/>
                </a:cxn>
                <a:cxn ang="0">
                  <a:pos x="1157" y="677"/>
                </a:cxn>
                <a:cxn ang="0">
                  <a:pos x="918" y="660"/>
                </a:cxn>
                <a:cxn ang="0">
                  <a:pos x="654" y="612"/>
                </a:cxn>
                <a:cxn ang="0">
                  <a:pos x="571" y="592"/>
                </a:cxn>
                <a:cxn ang="0">
                  <a:pos x="324" y="521"/>
                </a:cxn>
                <a:cxn ang="0">
                  <a:pos x="158" y="458"/>
                </a:cxn>
                <a:cxn ang="0">
                  <a:pos x="85" y="423"/>
                </a:cxn>
                <a:cxn ang="0">
                  <a:pos x="73" y="413"/>
                </a:cxn>
                <a:cxn ang="0">
                  <a:pos x="35" y="380"/>
                </a:cxn>
                <a:cxn ang="0">
                  <a:pos x="35" y="380"/>
                </a:cxn>
                <a:cxn ang="0">
                  <a:pos x="17" y="348"/>
                </a:cxn>
                <a:cxn ang="0">
                  <a:pos x="58" y="312"/>
                </a:cxn>
                <a:cxn ang="0">
                  <a:pos x="108" y="257"/>
                </a:cxn>
                <a:cxn ang="0">
                  <a:pos x="201" y="222"/>
                </a:cxn>
                <a:cxn ang="0">
                  <a:pos x="370" y="149"/>
                </a:cxn>
                <a:cxn ang="0">
                  <a:pos x="571" y="76"/>
                </a:cxn>
              </a:cxnLst>
              <a:rect l="0" t="0" r="r" b="b"/>
              <a:pathLst>
                <a:path w="2310" h="707">
                  <a:moveTo>
                    <a:pt x="709" y="28"/>
                  </a:moveTo>
                  <a:lnTo>
                    <a:pt x="699" y="0"/>
                  </a:lnTo>
                  <a:lnTo>
                    <a:pt x="558" y="48"/>
                  </a:lnTo>
                  <a:lnTo>
                    <a:pt x="488" y="73"/>
                  </a:lnTo>
                  <a:lnTo>
                    <a:pt x="422" y="99"/>
                  </a:lnTo>
                  <a:lnTo>
                    <a:pt x="357" y="121"/>
                  </a:lnTo>
                  <a:lnTo>
                    <a:pt x="297" y="146"/>
                  </a:lnTo>
                  <a:lnTo>
                    <a:pt x="241" y="171"/>
                  </a:lnTo>
                  <a:lnTo>
                    <a:pt x="188" y="194"/>
                  </a:lnTo>
                  <a:lnTo>
                    <a:pt x="141" y="219"/>
                  </a:lnTo>
                  <a:lnTo>
                    <a:pt x="100" y="242"/>
                  </a:lnTo>
                  <a:lnTo>
                    <a:pt x="95" y="244"/>
                  </a:lnTo>
                  <a:lnTo>
                    <a:pt x="63" y="267"/>
                  </a:lnTo>
                  <a:lnTo>
                    <a:pt x="35" y="290"/>
                  </a:lnTo>
                  <a:lnTo>
                    <a:pt x="15" y="312"/>
                  </a:lnTo>
                  <a:lnTo>
                    <a:pt x="5" y="335"/>
                  </a:lnTo>
                  <a:lnTo>
                    <a:pt x="2" y="348"/>
                  </a:lnTo>
                  <a:lnTo>
                    <a:pt x="0" y="370"/>
                  </a:lnTo>
                  <a:lnTo>
                    <a:pt x="5" y="380"/>
                  </a:lnTo>
                  <a:lnTo>
                    <a:pt x="7" y="390"/>
                  </a:lnTo>
                  <a:lnTo>
                    <a:pt x="15" y="403"/>
                  </a:lnTo>
                  <a:lnTo>
                    <a:pt x="22" y="413"/>
                  </a:lnTo>
                  <a:lnTo>
                    <a:pt x="35" y="423"/>
                  </a:lnTo>
                  <a:lnTo>
                    <a:pt x="50" y="436"/>
                  </a:lnTo>
                  <a:lnTo>
                    <a:pt x="55" y="438"/>
                  </a:lnTo>
                  <a:lnTo>
                    <a:pt x="73" y="451"/>
                  </a:lnTo>
                  <a:lnTo>
                    <a:pt x="95" y="461"/>
                  </a:lnTo>
                  <a:lnTo>
                    <a:pt x="118" y="473"/>
                  </a:lnTo>
                  <a:lnTo>
                    <a:pt x="146" y="486"/>
                  </a:lnTo>
                  <a:lnTo>
                    <a:pt x="173" y="499"/>
                  </a:lnTo>
                  <a:lnTo>
                    <a:pt x="239" y="524"/>
                  </a:lnTo>
                  <a:lnTo>
                    <a:pt x="312" y="549"/>
                  </a:lnTo>
                  <a:lnTo>
                    <a:pt x="390" y="574"/>
                  </a:lnTo>
                  <a:lnTo>
                    <a:pt x="473" y="597"/>
                  </a:lnTo>
                  <a:lnTo>
                    <a:pt x="558" y="619"/>
                  </a:lnTo>
                  <a:lnTo>
                    <a:pt x="646" y="639"/>
                  </a:lnTo>
                  <a:lnTo>
                    <a:pt x="654" y="642"/>
                  </a:lnTo>
                  <a:lnTo>
                    <a:pt x="742" y="660"/>
                  </a:lnTo>
                  <a:lnTo>
                    <a:pt x="833" y="677"/>
                  </a:lnTo>
                  <a:lnTo>
                    <a:pt x="918" y="690"/>
                  </a:lnTo>
                  <a:lnTo>
                    <a:pt x="1004" y="700"/>
                  </a:lnTo>
                  <a:lnTo>
                    <a:pt x="1084" y="705"/>
                  </a:lnTo>
                  <a:lnTo>
                    <a:pt x="1157" y="707"/>
                  </a:lnTo>
                  <a:lnTo>
                    <a:pt x="1233" y="705"/>
                  </a:lnTo>
                  <a:lnTo>
                    <a:pt x="1311" y="700"/>
                  </a:lnTo>
                  <a:lnTo>
                    <a:pt x="1396" y="690"/>
                  </a:lnTo>
                  <a:lnTo>
                    <a:pt x="1484" y="677"/>
                  </a:lnTo>
                  <a:lnTo>
                    <a:pt x="1575" y="660"/>
                  </a:lnTo>
                  <a:lnTo>
                    <a:pt x="1666" y="642"/>
                  </a:lnTo>
                  <a:lnTo>
                    <a:pt x="1671" y="639"/>
                  </a:lnTo>
                  <a:lnTo>
                    <a:pt x="1761" y="619"/>
                  </a:lnTo>
                  <a:lnTo>
                    <a:pt x="1847" y="597"/>
                  </a:lnTo>
                  <a:lnTo>
                    <a:pt x="1932" y="574"/>
                  </a:lnTo>
                  <a:lnTo>
                    <a:pt x="2010" y="549"/>
                  </a:lnTo>
                  <a:lnTo>
                    <a:pt x="2081" y="524"/>
                  </a:lnTo>
                  <a:lnTo>
                    <a:pt x="2146" y="499"/>
                  </a:lnTo>
                  <a:lnTo>
                    <a:pt x="2174" y="486"/>
                  </a:lnTo>
                  <a:lnTo>
                    <a:pt x="2202" y="473"/>
                  </a:lnTo>
                  <a:lnTo>
                    <a:pt x="2224" y="461"/>
                  </a:lnTo>
                  <a:lnTo>
                    <a:pt x="2244" y="451"/>
                  </a:lnTo>
                  <a:lnTo>
                    <a:pt x="2262" y="438"/>
                  </a:lnTo>
                  <a:lnTo>
                    <a:pt x="2267" y="436"/>
                  </a:lnTo>
                  <a:lnTo>
                    <a:pt x="2282" y="423"/>
                  </a:lnTo>
                  <a:lnTo>
                    <a:pt x="2292" y="413"/>
                  </a:lnTo>
                  <a:lnTo>
                    <a:pt x="2302" y="400"/>
                  </a:lnTo>
                  <a:lnTo>
                    <a:pt x="2307" y="383"/>
                  </a:lnTo>
                  <a:lnTo>
                    <a:pt x="2310" y="370"/>
                  </a:lnTo>
                  <a:lnTo>
                    <a:pt x="2310" y="350"/>
                  </a:lnTo>
                  <a:lnTo>
                    <a:pt x="2305" y="340"/>
                  </a:lnTo>
                  <a:lnTo>
                    <a:pt x="2295" y="320"/>
                  </a:lnTo>
                  <a:lnTo>
                    <a:pt x="2277" y="300"/>
                  </a:lnTo>
                  <a:lnTo>
                    <a:pt x="2254" y="280"/>
                  </a:lnTo>
                  <a:lnTo>
                    <a:pt x="2222" y="260"/>
                  </a:lnTo>
                  <a:lnTo>
                    <a:pt x="2217" y="257"/>
                  </a:lnTo>
                  <a:lnTo>
                    <a:pt x="2181" y="234"/>
                  </a:lnTo>
                  <a:lnTo>
                    <a:pt x="2139" y="214"/>
                  </a:lnTo>
                  <a:lnTo>
                    <a:pt x="2093" y="192"/>
                  </a:lnTo>
                  <a:lnTo>
                    <a:pt x="2043" y="171"/>
                  </a:lnTo>
                  <a:lnTo>
                    <a:pt x="1988" y="151"/>
                  </a:lnTo>
                  <a:lnTo>
                    <a:pt x="1930" y="129"/>
                  </a:lnTo>
                  <a:lnTo>
                    <a:pt x="1867" y="106"/>
                  </a:lnTo>
                  <a:lnTo>
                    <a:pt x="1804" y="86"/>
                  </a:lnTo>
                  <a:lnTo>
                    <a:pt x="1671" y="43"/>
                  </a:lnTo>
                  <a:lnTo>
                    <a:pt x="1660" y="71"/>
                  </a:lnTo>
                  <a:lnTo>
                    <a:pt x="1791" y="114"/>
                  </a:lnTo>
                  <a:lnTo>
                    <a:pt x="1854" y="134"/>
                  </a:lnTo>
                  <a:lnTo>
                    <a:pt x="1917" y="156"/>
                  </a:lnTo>
                  <a:lnTo>
                    <a:pt x="1975" y="179"/>
                  </a:lnTo>
                  <a:lnTo>
                    <a:pt x="2030" y="199"/>
                  </a:lnTo>
                  <a:lnTo>
                    <a:pt x="2081" y="219"/>
                  </a:lnTo>
                  <a:lnTo>
                    <a:pt x="2126" y="242"/>
                  </a:lnTo>
                  <a:lnTo>
                    <a:pt x="2169" y="262"/>
                  </a:lnTo>
                  <a:lnTo>
                    <a:pt x="2204" y="285"/>
                  </a:lnTo>
                  <a:lnTo>
                    <a:pt x="2212" y="270"/>
                  </a:lnTo>
                  <a:lnTo>
                    <a:pt x="2199" y="282"/>
                  </a:lnTo>
                  <a:lnTo>
                    <a:pt x="2232" y="302"/>
                  </a:lnTo>
                  <a:lnTo>
                    <a:pt x="2254" y="322"/>
                  </a:lnTo>
                  <a:lnTo>
                    <a:pt x="2272" y="343"/>
                  </a:lnTo>
                  <a:lnTo>
                    <a:pt x="2282" y="363"/>
                  </a:lnTo>
                  <a:lnTo>
                    <a:pt x="2295" y="350"/>
                  </a:lnTo>
                  <a:lnTo>
                    <a:pt x="2280" y="350"/>
                  </a:lnTo>
                  <a:lnTo>
                    <a:pt x="2280" y="370"/>
                  </a:lnTo>
                  <a:lnTo>
                    <a:pt x="2295" y="370"/>
                  </a:lnTo>
                  <a:lnTo>
                    <a:pt x="2285" y="360"/>
                  </a:lnTo>
                  <a:lnTo>
                    <a:pt x="2280" y="383"/>
                  </a:lnTo>
                  <a:lnTo>
                    <a:pt x="2269" y="390"/>
                  </a:lnTo>
                  <a:lnTo>
                    <a:pt x="2259" y="400"/>
                  </a:lnTo>
                  <a:lnTo>
                    <a:pt x="2244" y="413"/>
                  </a:lnTo>
                  <a:lnTo>
                    <a:pt x="2257" y="423"/>
                  </a:lnTo>
                  <a:lnTo>
                    <a:pt x="2249" y="410"/>
                  </a:lnTo>
                  <a:lnTo>
                    <a:pt x="2232" y="423"/>
                  </a:lnTo>
                  <a:lnTo>
                    <a:pt x="2212" y="433"/>
                  </a:lnTo>
                  <a:lnTo>
                    <a:pt x="2189" y="446"/>
                  </a:lnTo>
                  <a:lnTo>
                    <a:pt x="2161" y="458"/>
                  </a:lnTo>
                  <a:lnTo>
                    <a:pt x="2134" y="471"/>
                  </a:lnTo>
                  <a:lnTo>
                    <a:pt x="2068" y="496"/>
                  </a:lnTo>
                  <a:lnTo>
                    <a:pt x="1998" y="521"/>
                  </a:lnTo>
                  <a:lnTo>
                    <a:pt x="1920" y="546"/>
                  </a:lnTo>
                  <a:lnTo>
                    <a:pt x="1834" y="569"/>
                  </a:lnTo>
                  <a:lnTo>
                    <a:pt x="1749" y="592"/>
                  </a:lnTo>
                  <a:lnTo>
                    <a:pt x="1658" y="612"/>
                  </a:lnTo>
                  <a:lnTo>
                    <a:pt x="1666" y="627"/>
                  </a:lnTo>
                  <a:lnTo>
                    <a:pt x="1666" y="612"/>
                  </a:lnTo>
                  <a:lnTo>
                    <a:pt x="1575" y="629"/>
                  </a:lnTo>
                  <a:lnTo>
                    <a:pt x="1484" y="647"/>
                  </a:lnTo>
                  <a:lnTo>
                    <a:pt x="1396" y="660"/>
                  </a:lnTo>
                  <a:lnTo>
                    <a:pt x="1311" y="670"/>
                  </a:lnTo>
                  <a:lnTo>
                    <a:pt x="1233" y="675"/>
                  </a:lnTo>
                  <a:lnTo>
                    <a:pt x="1157" y="677"/>
                  </a:lnTo>
                  <a:lnTo>
                    <a:pt x="1084" y="675"/>
                  </a:lnTo>
                  <a:lnTo>
                    <a:pt x="1004" y="670"/>
                  </a:lnTo>
                  <a:lnTo>
                    <a:pt x="918" y="660"/>
                  </a:lnTo>
                  <a:lnTo>
                    <a:pt x="833" y="647"/>
                  </a:lnTo>
                  <a:lnTo>
                    <a:pt x="742" y="629"/>
                  </a:lnTo>
                  <a:lnTo>
                    <a:pt x="654" y="612"/>
                  </a:lnTo>
                  <a:lnTo>
                    <a:pt x="654" y="627"/>
                  </a:lnTo>
                  <a:lnTo>
                    <a:pt x="659" y="612"/>
                  </a:lnTo>
                  <a:lnTo>
                    <a:pt x="571" y="592"/>
                  </a:lnTo>
                  <a:lnTo>
                    <a:pt x="485" y="569"/>
                  </a:lnTo>
                  <a:lnTo>
                    <a:pt x="402" y="546"/>
                  </a:lnTo>
                  <a:lnTo>
                    <a:pt x="324" y="521"/>
                  </a:lnTo>
                  <a:lnTo>
                    <a:pt x="251" y="496"/>
                  </a:lnTo>
                  <a:lnTo>
                    <a:pt x="186" y="471"/>
                  </a:lnTo>
                  <a:lnTo>
                    <a:pt x="158" y="458"/>
                  </a:lnTo>
                  <a:lnTo>
                    <a:pt x="131" y="446"/>
                  </a:lnTo>
                  <a:lnTo>
                    <a:pt x="108" y="433"/>
                  </a:lnTo>
                  <a:lnTo>
                    <a:pt x="85" y="423"/>
                  </a:lnTo>
                  <a:lnTo>
                    <a:pt x="68" y="410"/>
                  </a:lnTo>
                  <a:lnTo>
                    <a:pt x="63" y="423"/>
                  </a:lnTo>
                  <a:lnTo>
                    <a:pt x="73" y="413"/>
                  </a:lnTo>
                  <a:lnTo>
                    <a:pt x="58" y="400"/>
                  </a:lnTo>
                  <a:lnTo>
                    <a:pt x="45" y="390"/>
                  </a:lnTo>
                  <a:lnTo>
                    <a:pt x="35" y="380"/>
                  </a:lnTo>
                  <a:lnTo>
                    <a:pt x="30" y="368"/>
                  </a:lnTo>
                  <a:lnTo>
                    <a:pt x="20" y="380"/>
                  </a:lnTo>
                  <a:lnTo>
                    <a:pt x="35" y="380"/>
                  </a:lnTo>
                  <a:lnTo>
                    <a:pt x="30" y="370"/>
                  </a:lnTo>
                  <a:lnTo>
                    <a:pt x="32" y="348"/>
                  </a:lnTo>
                  <a:lnTo>
                    <a:pt x="17" y="348"/>
                  </a:lnTo>
                  <a:lnTo>
                    <a:pt x="27" y="358"/>
                  </a:lnTo>
                  <a:lnTo>
                    <a:pt x="37" y="335"/>
                  </a:lnTo>
                  <a:lnTo>
                    <a:pt x="58" y="312"/>
                  </a:lnTo>
                  <a:lnTo>
                    <a:pt x="85" y="290"/>
                  </a:lnTo>
                  <a:lnTo>
                    <a:pt x="118" y="267"/>
                  </a:lnTo>
                  <a:lnTo>
                    <a:pt x="108" y="257"/>
                  </a:lnTo>
                  <a:lnTo>
                    <a:pt x="113" y="270"/>
                  </a:lnTo>
                  <a:lnTo>
                    <a:pt x="153" y="247"/>
                  </a:lnTo>
                  <a:lnTo>
                    <a:pt x="201" y="222"/>
                  </a:lnTo>
                  <a:lnTo>
                    <a:pt x="254" y="199"/>
                  </a:lnTo>
                  <a:lnTo>
                    <a:pt x="309" y="174"/>
                  </a:lnTo>
                  <a:lnTo>
                    <a:pt x="370" y="149"/>
                  </a:lnTo>
                  <a:lnTo>
                    <a:pt x="435" y="126"/>
                  </a:lnTo>
                  <a:lnTo>
                    <a:pt x="500" y="101"/>
                  </a:lnTo>
                  <a:lnTo>
                    <a:pt x="571" y="76"/>
                  </a:lnTo>
                  <a:lnTo>
                    <a:pt x="709" y="28"/>
                  </a:lnTo>
                  <a:close/>
                </a:path>
              </a:pathLst>
            </a:custGeom>
            <a:solidFill>
              <a:srgbClr val="000000"/>
            </a:solidFill>
            <a:ln w="9525">
              <a:noFill/>
              <a:round/>
              <a:headEnd/>
              <a:tailEnd/>
            </a:ln>
          </p:spPr>
          <p:txBody>
            <a:bodyPr/>
            <a:lstStyle/>
            <a:p>
              <a:endParaRPr lang="fr-FR"/>
            </a:p>
          </p:txBody>
        </p:sp>
        <p:sp>
          <p:nvSpPr>
            <p:cNvPr id="164879" name="Freeform 15"/>
            <p:cNvSpPr>
              <a:spLocks/>
            </p:cNvSpPr>
            <p:nvPr/>
          </p:nvSpPr>
          <p:spPr bwMode="auto">
            <a:xfrm>
              <a:off x="2902" y="2530"/>
              <a:ext cx="156" cy="139"/>
            </a:xfrm>
            <a:custGeom>
              <a:avLst/>
              <a:gdLst/>
              <a:ahLst/>
              <a:cxnLst>
                <a:cxn ang="0">
                  <a:pos x="156" y="0"/>
                </a:cxn>
                <a:cxn ang="0">
                  <a:pos x="0" y="28"/>
                </a:cxn>
                <a:cxn ang="0">
                  <a:pos x="113" y="139"/>
                </a:cxn>
                <a:cxn ang="0">
                  <a:pos x="156" y="0"/>
                </a:cxn>
              </a:cxnLst>
              <a:rect l="0" t="0" r="r" b="b"/>
              <a:pathLst>
                <a:path w="156" h="139">
                  <a:moveTo>
                    <a:pt x="156" y="0"/>
                  </a:moveTo>
                  <a:lnTo>
                    <a:pt x="0" y="28"/>
                  </a:lnTo>
                  <a:lnTo>
                    <a:pt x="113" y="139"/>
                  </a:lnTo>
                  <a:lnTo>
                    <a:pt x="156" y="0"/>
                  </a:lnTo>
                  <a:close/>
                </a:path>
              </a:pathLst>
            </a:custGeom>
            <a:solidFill>
              <a:srgbClr val="000000"/>
            </a:solidFill>
            <a:ln w="9525">
              <a:noFill/>
              <a:round/>
              <a:headEnd/>
              <a:tailEnd/>
            </a:ln>
          </p:spPr>
          <p:txBody>
            <a:bodyPr/>
            <a:lstStyle/>
            <a:p>
              <a:endParaRPr lang="fr-FR"/>
            </a:p>
          </p:txBody>
        </p:sp>
      </p:grpSp>
      <p:sp>
        <p:nvSpPr>
          <p:cNvPr id="164880" name="Rectangle 16"/>
          <p:cNvSpPr>
            <a:spLocks noChangeArrowheads="1"/>
          </p:cNvSpPr>
          <p:nvPr/>
        </p:nvSpPr>
        <p:spPr bwMode="auto">
          <a:xfrm>
            <a:off x="3048000" y="4419600"/>
            <a:ext cx="2038350" cy="360363"/>
          </a:xfrm>
          <a:prstGeom prst="rect">
            <a:avLst/>
          </a:prstGeom>
          <a:solidFill>
            <a:srgbClr val="FFFFFF"/>
          </a:solidFill>
          <a:ln w="9525">
            <a:noFill/>
            <a:miter lim="800000"/>
            <a:headEnd/>
            <a:tailEnd/>
          </a:ln>
        </p:spPr>
        <p:txBody>
          <a:bodyPr/>
          <a:lstStyle/>
          <a:p>
            <a:endParaRPr lang="fr-FR"/>
          </a:p>
        </p:txBody>
      </p:sp>
      <p:sp>
        <p:nvSpPr>
          <p:cNvPr id="164881" name="Rectangle 17"/>
          <p:cNvSpPr>
            <a:spLocks noChangeArrowheads="1"/>
          </p:cNvSpPr>
          <p:nvPr/>
        </p:nvSpPr>
        <p:spPr bwMode="auto">
          <a:xfrm>
            <a:off x="2819400" y="4495800"/>
            <a:ext cx="2319338" cy="304800"/>
          </a:xfrm>
          <a:prstGeom prst="rect">
            <a:avLst/>
          </a:prstGeom>
          <a:noFill/>
          <a:ln w="9525">
            <a:noFill/>
            <a:miter lim="800000"/>
            <a:headEnd/>
            <a:tailEnd/>
          </a:ln>
        </p:spPr>
        <p:txBody>
          <a:bodyPr wrap="none" lIns="0" tIns="0" rIns="0" bIns="0">
            <a:spAutoFit/>
          </a:bodyPr>
          <a:lstStyle/>
          <a:p>
            <a:pPr algn="l" eaLnBrk="0" hangingPunct="0"/>
            <a:r>
              <a:rPr lang="en-US" sz="2000">
                <a:solidFill>
                  <a:srgbClr val="000000"/>
                </a:solidFill>
                <a:latin typeface="Times New Roman" pitchFamily="18" charset="0"/>
              </a:rPr>
              <a:t>Manufacturing Cycle</a:t>
            </a:r>
            <a:endParaRPr lang="en-US" sz="1600" b="0">
              <a:solidFill>
                <a:schemeClr val="tx1"/>
              </a:solidFill>
              <a:latin typeface="Times New Roman" pitchFamily="18" charset="0"/>
            </a:endParaRPr>
          </a:p>
        </p:txBody>
      </p:sp>
      <p:grpSp>
        <p:nvGrpSpPr>
          <p:cNvPr id="5" name="Group 18"/>
          <p:cNvGrpSpPr>
            <a:grpSpLocks/>
          </p:cNvGrpSpPr>
          <p:nvPr/>
        </p:nvGrpSpPr>
        <p:grpSpPr bwMode="auto">
          <a:xfrm>
            <a:off x="2170113" y="5095875"/>
            <a:ext cx="3667125" cy="1146175"/>
            <a:chOff x="1367" y="3210"/>
            <a:chExt cx="2310" cy="722"/>
          </a:xfrm>
        </p:grpSpPr>
        <p:sp>
          <p:nvSpPr>
            <p:cNvPr id="164883" name="Freeform 19"/>
            <p:cNvSpPr>
              <a:spLocks/>
            </p:cNvSpPr>
            <p:nvPr/>
          </p:nvSpPr>
          <p:spPr bwMode="auto">
            <a:xfrm>
              <a:off x="1367" y="3225"/>
              <a:ext cx="2310" cy="707"/>
            </a:xfrm>
            <a:custGeom>
              <a:avLst/>
              <a:gdLst/>
              <a:ahLst/>
              <a:cxnLst>
                <a:cxn ang="0">
                  <a:pos x="558" y="47"/>
                </a:cxn>
                <a:cxn ang="0">
                  <a:pos x="357" y="120"/>
                </a:cxn>
                <a:cxn ang="0">
                  <a:pos x="188" y="193"/>
                </a:cxn>
                <a:cxn ang="0">
                  <a:pos x="95" y="244"/>
                </a:cxn>
                <a:cxn ang="0">
                  <a:pos x="15" y="312"/>
                </a:cxn>
                <a:cxn ang="0">
                  <a:pos x="0" y="370"/>
                </a:cxn>
                <a:cxn ang="0">
                  <a:pos x="15" y="402"/>
                </a:cxn>
                <a:cxn ang="0">
                  <a:pos x="50" y="435"/>
                </a:cxn>
                <a:cxn ang="0">
                  <a:pos x="95" y="460"/>
                </a:cxn>
                <a:cxn ang="0">
                  <a:pos x="173" y="498"/>
                </a:cxn>
                <a:cxn ang="0">
                  <a:pos x="390" y="573"/>
                </a:cxn>
                <a:cxn ang="0">
                  <a:pos x="646" y="639"/>
                </a:cxn>
                <a:cxn ang="0">
                  <a:pos x="833" y="676"/>
                </a:cxn>
                <a:cxn ang="0">
                  <a:pos x="1084" y="704"/>
                </a:cxn>
                <a:cxn ang="0">
                  <a:pos x="1311" y="699"/>
                </a:cxn>
                <a:cxn ang="0">
                  <a:pos x="1575" y="659"/>
                </a:cxn>
                <a:cxn ang="0">
                  <a:pos x="1761" y="619"/>
                </a:cxn>
                <a:cxn ang="0">
                  <a:pos x="2010" y="548"/>
                </a:cxn>
                <a:cxn ang="0">
                  <a:pos x="2174" y="485"/>
                </a:cxn>
                <a:cxn ang="0">
                  <a:pos x="2244" y="450"/>
                </a:cxn>
                <a:cxn ang="0">
                  <a:pos x="2282" y="422"/>
                </a:cxn>
                <a:cxn ang="0">
                  <a:pos x="2307" y="382"/>
                </a:cxn>
                <a:cxn ang="0">
                  <a:pos x="2305" y="339"/>
                </a:cxn>
                <a:cxn ang="0">
                  <a:pos x="2254" y="279"/>
                </a:cxn>
                <a:cxn ang="0">
                  <a:pos x="2181" y="234"/>
                </a:cxn>
                <a:cxn ang="0">
                  <a:pos x="2043" y="171"/>
                </a:cxn>
                <a:cxn ang="0">
                  <a:pos x="1867" y="105"/>
                </a:cxn>
                <a:cxn ang="0">
                  <a:pos x="1660" y="70"/>
                </a:cxn>
                <a:cxn ang="0">
                  <a:pos x="1917" y="156"/>
                </a:cxn>
                <a:cxn ang="0">
                  <a:pos x="2081" y="219"/>
                </a:cxn>
                <a:cxn ang="0">
                  <a:pos x="2204" y="284"/>
                </a:cxn>
                <a:cxn ang="0">
                  <a:pos x="2232" y="302"/>
                </a:cxn>
                <a:cxn ang="0">
                  <a:pos x="2282" y="362"/>
                </a:cxn>
                <a:cxn ang="0">
                  <a:pos x="2280" y="370"/>
                </a:cxn>
                <a:cxn ang="0">
                  <a:pos x="2280" y="382"/>
                </a:cxn>
                <a:cxn ang="0">
                  <a:pos x="2244" y="412"/>
                </a:cxn>
                <a:cxn ang="0">
                  <a:pos x="2232" y="422"/>
                </a:cxn>
                <a:cxn ang="0">
                  <a:pos x="2161" y="458"/>
                </a:cxn>
                <a:cxn ang="0">
                  <a:pos x="1998" y="520"/>
                </a:cxn>
                <a:cxn ang="0">
                  <a:pos x="1749" y="591"/>
                </a:cxn>
                <a:cxn ang="0">
                  <a:pos x="1666" y="611"/>
                </a:cxn>
                <a:cxn ang="0">
                  <a:pos x="1396" y="659"/>
                </a:cxn>
                <a:cxn ang="0">
                  <a:pos x="1157" y="676"/>
                </a:cxn>
                <a:cxn ang="0">
                  <a:pos x="918" y="659"/>
                </a:cxn>
                <a:cxn ang="0">
                  <a:pos x="654" y="611"/>
                </a:cxn>
                <a:cxn ang="0">
                  <a:pos x="571" y="591"/>
                </a:cxn>
                <a:cxn ang="0">
                  <a:pos x="324" y="520"/>
                </a:cxn>
                <a:cxn ang="0">
                  <a:pos x="158" y="458"/>
                </a:cxn>
                <a:cxn ang="0">
                  <a:pos x="85" y="422"/>
                </a:cxn>
                <a:cxn ang="0">
                  <a:pos x="73" y="412"/>
                </a:cxn>
                <a:cxn ang="0">
                  <a:pos x="35" y="380"/>
                </a:cxn>
                <a:cxn ang="0">
                  <a:pos x="35" y="380"/>
                </a:cxn>
                <a:cxn ang="0">
                  <a:pos x="17" y="347"/>
                </a:cxn>
                <a:cxn ang="0">
                  <a:pos x="58" y="312"/>
                </a:cxn>
                <a:cxn ang="0">
                  <a:pos x="108" y="256"/>
                </a:cxn>
                <a:cxn ang="0">
                  <a:pos x="201" y="221"/>
                </a:cxn>
                <a:cxn ang="0">
                  <a:pos x="370" y="148"/>
                </a:cxn>
                <a:cxn ang="0">
                  <a:pos x="571" y="75"/>
                </a:cxn>
              </a:cxnLst>
              <a:rect l="0" t="0" r="r" b="b"/>
              <a:pathLst>
                <a:path w="2310" h="707">
                  <a:moveTo>
                    <a:pt x="709" y="27"/>
                  </a:moveTo>
                  <a:lnTo>
                    <a:pt x="699" y="0"/>
                  </a:lnTo>
                  <a:lnTo>
                    <a:pt x="558" y="47"/>
                  </a:lnTo>
                  <a:lnTo>
                    <a:pt x="488" y="73"/>
                  </a:lnTo>
                  <a:lnTo>
                    <a:pt x="422" y="98"/>
                  </a:lnTo>
                  <a:lnTo>
                    <a:pt x="357" y="120"/>
                  </a:lnTo>
                  <a:lnTo>
                    <a:pt x="297" y="146"/>
                  </a:lnTo>
                  <a:lnTo>
                    <a:pt x="241" y="171"/>
                  </a:lnTo>
                  <a:lnTo>
                    <a:pt x="188" y="193"/>
                  </a:lnTo>
                  <a:lnTo>
                    <a:pt x="141" y="219"/>
                  </a:lnTo>
                  <a:lnTo>
                    <a:pt x="100" y="241"/>
                  </a:lnTo>
                  <a:lnTo>
                    <a:pt x="95" y="244"/>
                  </a:lnTo>
                  <a:lnTo>
                    <a:pt x="63" y="266"/>
                  </a:lnTo>
                  <a:lnTo>
                    <a:pt x="35" y="289"/>
                  </a:lnTo>
                  <a:lnTo>
                    <a:pt x="15" y="312"/>
                  </a:lnTo>
                  <a:lnTo>
                    <a:pt x="5" y="334"/>
                  </a:lnTo>
                  <a:lnTo>
                    <a:pt x="2" y="347"/>
                  </a:lnTo>
                  <a:lnTo>
                    <a:pt x="0" y="370"/>
                  </a:lnTo>
                  <a:lnTo>
                    <a:pt x="5" y="380"/>
                  </a:lnTo>
                  <a:lnTo>
                    <a:pt x="7" y="390"/>
                  </a:lnTo>
                  <a:lnTo>
                    <a:pt x="15" y="402"/>
                  </a:lnTo>
                  <a:lnTo>
                    <a:pt x="22" y="412"/>
                  </a:lnTo>
                  <a:lnTo>
                    <a:pt x="35" y="422"/>
                  </a:lnTo>
                  <a:lnTo>
                    <a:pt x="50" y="435"/>
                  </a:lnTo>
                  <a:lnTo>
                    <a:pt x="55" y="437"/>
                  </a:lnTo>
                  <a:lnTo>
                    <a:pt x="73" y="450"/>
                  </a:lnTo>
                  <a:lnTo>
                    <a:pt x="95" y="460"/>
                  </a:lnTo>
                  <a:lnTo>
                    <a:pt x="118" y="473"/>
                  </a:lnTo>
                  <a:lnTo>
                    <a:pt x="146" y="485"/>
                  </a:lnTo>
                  <a:lnTo>
                    <a:pt x="173" y="498"/>
                  </a:lnTo>
                  <a:lnTo>
                    <a:pt x="239" y="523"/>
                  </a:lnTo>
                  <a:lnTo>
                    <a:pt x="312" y="548"/>
                  </a:lnTo>
                  <a:lnTo>
                    <a:pt x="390" y="573"/>
                  </a:lnTo>
                  <a:lnTo>
                    <a:pt x="473" y="596"/>
                  </a:lnTo>
                  <a:lnTo>
                    <a:pt x="558" y="619"/>
                  </a:lnTo>
                  <a:lnTo>
                    <a:pt x="646" y="639"/>
                  </a:lnTo>
                  <a:lnTo>
                    <a:pt x="654" y="641"/>
                  </a:lnTo>
                  <a:lnTo>
                    <a:pt x="742" y="659"/>
                  </a:lnTo>
                  <a:lnTo>
                    <a:pt x="833" y="676"/>
                  </a:lnTo>
                  <a:lnTo>
                    <a:pt x="918" y="689"/>
                  </a:lnTo>
                  <a:lnTo>
                    <a:pt x="1004" y="699"/>
                  </a:lnTo>
                  <a:lnTo>
                    <a:pt x="1084" y="704"/>
                  </a:lnTo>
                  <a:lnTo>
                    <a:pt x="1157" y="707"/>
                  </a:lnTo>
                  <a:lnTo>
                    <a:pt x="1233" y="704"/>
                  </a:lnTo>
                  <a:lnTo>
                    <a:pt x="1311" y="699"/>
                  </a:lnTo>
                  <a:lnTo>
                    <a:pt x="1396" y="689"/>
                  </a:lnTo>
                  <a:lnTo>
                    <a:pt x="1484" y="676"/>
                  </a:lnTo>
                  <a:lnTo>
                    <a:pt x="1575" y="659"/>
                  </a:lnTo>
                  <a:lnTo>
                    <a:pt x="1666" y="641"/>
                  </a:lnTo>
                  <a:lnTo>
                    <a:pt x="1671" y="639"/>
                  </a:lnTo>
                  <a:lnTo>
                    <a:pt x="1761" y="619"/>
                  </a:lnTo>
                  <a:lnTo>
                    <a:pt x="1847" y="596"/>
                  </a:lnTo>
                  <a:lnTo>
                    <a:pt x="1932" y="573"/>
                  </a:lnTo>
                  <a:lnTo>
                    <a:pt x="2010" y="548"/>
                  </a:lnTo>
                  <a:lnTo>
                    <a:pt x="2081" y="523"/>
                  </a:lnTo>
                  <a:lnTo>
                    <a:pt x="2146" y="498"/>
                  </a:lnTo>
                  <a:lnTo>
                    <a:pt x="2174" y="485"/>
                  </a:lnTo>
                  <a:lnTo>
                    <a:pt x="2202" y="473"/>
                  </a:lnTo>
                  <a:lnTo>
                    <a:pt x="2224" y="460"/>
                  </a:lnTo>
                  <a:lnTo>
                    <a:pt x="2244" y="450"/>
                  </a:lnTo>
                  <a:lnTo>
                    <a:pt x="2262" y="437"/>
                  </a:lnTo>
                  <a:lnTo>
                    <a:pt x="2267" y="435"/>
                  </a:lnTo>
                  <a:lnTo>
                    <a:pt x="2282" y="422"/>
                  </a:lnTo>
                  <a:lnTo>
                    <a:pt x="2292" y="412"/>
                  </a:lnTo>
                  <a:lnTo>
                    <a:pt x="2302" y="400"/>
                  </a:lnTo>
                  <a:lnTo>
                    <a:pt x="2307" y="382"/>
                  </a:lnTo>
                  <a:lnTo>
                    <a:pt x="2310" y="370"/>
                  </a:lnTo>
                  <a:lnTo>
                    <a:pt x="2310" y="349"/>
                  </a:lnTo>
                  <a:lnTo>
                    <a:pt x="2305" y="339"/>
                  </a:lnTo>
                  <a:lnTo>
                    <a:pt x="2295" y="319"/>
                  </a:lnTo>
                  <a:lnTo>
                    <a:pt x="2277" y="299"/>
                  </a:lnTo>
                  <a:lnTo>
                    <a:pt x="2254" y="279"/>
                  </a:lnTo>
                  <a:lnTo>
                    <a:pt x="2222" y="259"/>
                  </a:lnTo>
                  <a:lnTo>
                    <a:pt x="2217" y="256"/>
                  </a:lnTo>
                  <a:lnTo>
                    <a:pt x="2181" y="234"/>
                  </a:lnTo>
                  <a:lnTo>
                    <a:pt x="2139" y="214"/>
                  </a:lnTo>
                  <a:lnTo>
                    <a:pt x="2093" y="191"/>
                  </a:lnTo>
                  <a:lnTo>
                    <a:pt x="2043" y="171"/>
                  </a:lnTo>
                  <a:lnTo>
                    <a:pt x="1988" y="151"/>
                  </a:lnTo>
                  <a:lnTo>
                    <a:pt x="1930" y="128"/>
                  </a:lnTo>
                  <a:lnTo>
                    <a:pt x="1867" y="105"/>
                  </a:lnTo>
                  <a:lnTo>
                    <a:pt x="1804" y="85"/>
                  </a:lnTo>
                  <a:lnTo>
                    <a:pt x="1671" y="42"/>
                  </a:lnTo>
                  <a:lnTo>
                    <a:pt x="1660" y="70"/>
                  </a:lnTo>
                  <a:lnTo>
                    <a:pt x="1791" y="113"/>
                  </a:lnTo>
                  <a:lnTo>
                    <a:pt x="1854" y="133"/>
                  </a:lnTo>
                  <a:lnTo>
                    <a:pt x="1917" y="156"/>
                  </a:lnTo>
                  <a:lnTo>
                    <a:pt x="1975" y="178"/>
                  </a:lnTo>
                  <a:lnTo>
                    <a:pt x="2030" y="198"/>
                  </a:lnTo>
                  <a:lnTo>
                    <a:pt x="2081" y="219"/>
                  </a:lnTo>
                  <a:lnTo>
                    <a:pt x="2126" y="241"/>
                  </a:lnTo>
                  <a:lnTo>
                    <a:pt x="2169" y="261"/>
                  </a:lnTo>
                  <a:lnTo>
                    <a:pt x="2204" y="284"/>
                  </a:lnTo>
                  <a:lnTo>
                    <a:pt x="2212" y="269"/>
                  </a:lnTo>
                  <a:lnTo>
                    <a:pt x="2199" y="281"/>
                  </a:lnTo>
                  <a:lnTo>
                    <a:pt x="2232" y="302"/>
                  </a:lnTo>
                  <a:lnTo>
                    <a:pt x="2254" y="322"/>
                  </a:lnTo>
                  <a:lnTo>
                    <a:pt x="2272" y="342"/>
                  </a:lnTo>
                  <a:lnTo>
                    <a:pt x="2282" y="362"/>
                  </a:lnTo>
                  <a:lnTo>
                    <a:pt x="2295" y="349"/>
                  </a:lnTo>
                  <a:lnTo>
                    <a:pt x="2280" y="349"/>
                  </a:lnTo>
                  <a:lnTo>
                    <a:pt x="2280" y="370"/>
                  </a:lnTo>
                  <a:lnTo>
                    <a:pt x="2295" y="370"/>
                  </a:lnTo>
                  <a:lnTo>
                    <a:pt x="2285" y="359"/>
                  </a:lnTo>
                  <a:lnTo>
                    <a:pt x="2280" y="382"/>
                  </a:lnTo>
                  <a:lnTo>
                    <a:pt x="2269" y="390"/>
                  </a:lnTo>
                  <a:lnTo>
                    <a:pt x="2259" y="400"/>
                  </a:lnTo>
                  <a:lnTo>
                    <a:pt x="2244" y="412"/>
                  </a:lnTo>
                  <a:lnTo>
                    <a:pt x="2257" y="422"/>
                  </a:lnTo>
                  <a:lnTo>
                    <a:pt x="2249" y="410"/>
                  </a:lnTo>
                  <a:lnTo>
                    <a:pt x="2232" y="422"/>
                  </a:lnTo>
                  <a:lnTo>
                    <a:pt x="2212" y="432"/>
                  </a:lnTo>
                  <a:lnTo>
                    <a:pt x="2189" y="445"/>
                  </a:lnTo>
                  <a:lnTo>
                    <a:pt x="2161" y="458"/>
                  </a:lnTo>
                  <a:lnTo>
                    <a:pt x="2134" y="470"/>
                  </a:lnTo>
                  <a:lnTo>
                    <a:pt x="2068" y="495"/>
                  </a:lnTo>
                  <a:lnTo>
                    <a:pt x="1998" y="520"/>
                  </a:lnTo>
                  <a:lnTo>
                    <a:pt x="1920" y="546"/>
                  </a:lnTo>
                  <a:lnTo>
                    <a:pt x="1834" y="568"/>
                  </a:lnTo>
                  <a:lnTo>
                    <a:pt x="1749" y="591"/>
                  </a:lnTo>
                  <a:lnTo>
                    <a:pt x="1658" y="611"/>
                  </a:lnTo>
                  <a:lnTo>
                    <a:pt x="1666" y="626"/>
                  </a:lnTo>
                  <a:lnTo>
                    <a:pt x="1666" y="611"/>
                  </a:lnTo>
                  <a:lnTo>
                    <a:pt x="1575" y="629"/>
                  </a:lnTo>
                  <a:lnTo>
                    <a:pt x="1484" y="646"/>
                  </a:lnTo>
                  <a:lnTo>
                    <a:pt x="1396" y="659"/>
                  </a:lnTo>
                  <a:lnTo>
                    <a:pt x="1311" y="669"/>
                  </a:lnTo>
                  <a:lnTo>
                    <a:pt x="1233" y="674"/>
                  </a:lnTo>
                  <a:lnTo>
                    <a:pt x="1157" y="676"/>
                  </a:lnTo>
                  <a:lnTo>
                    <a:pt x="1084" y="674"/>
                  </a:lnTo>
                  <a:lnTo>
                    <a:pt x="1004" y="669"/>
                  </a:lnTo>
                  <a:lnTo>
                    <a:pt x="918" y="659"/>
                  </a:lnTo>
                  <a:lnTo>
                    <a:pt x="833" y="646"/>
                  </a:lnTo>
                  <a:lnTo>
                    <a:pt x="742" y="629"/>
                  </a:lnTo>
                  <a:lnTo>
                    <a:pt x="654" y="611"/>
                  </a:lnTo>
                  <a:lnTo>
                    <a:pt x="654" y="626"/>
                  </a:lnTo>
                  <a:lnTo>
                    <a:pt x="659" y="611"/>
                  </a:lnTo>
                  <a:lnTo>
                    <a:pt x="571" y="591"/>
                  </a:lnTo>
                  <a:lnTo>
                    <a:pt x="485" y="568"/>
                  </a:lnTo>
                  <a:lnTo>
                    <a:pt x="402" y="546"/>
                  </a:lnTo>
                  <a:lnTo>
                    <a:pt x="324" y="520"/>
                  </a:lnTo>
                  <a:lnTo>
                    <a:pt x="251" y="495"/>
                  </a:lnTo>
                  <a:lnTo>
                    <a:pt x="186" y="470"/>
                  </a:lnTo>
                  <a:lnTo>
                    <a:pt x="158" y="458"/>
                  </a:lnTo>
                  <a:lnTo>
                    <a:pt x="131" y="445"/>
                  </a:lnTo>
                  <a:lnTo>
                    <a:pt x="108" y="432"/>
                  </a:lnTo>
                  <a:lnTo>
                    <a:pt x="85" y="422"/>
                  </a:lnTo>
                  <a:lnTo>
                    <a:pt x="68" y="410"/>
                  </a:lnTo>
                  <a:lnTo>
                    <a:pt x="63" y="422"/>
                  </a:lnTo>
                  <a:lnTo>
                    <a:pt x="73" y="412"/>
                  </a:lnTo>
                  <a:lnTo>
                    <a:pt x="58" y="400"/>
                  </a:lnTo>
                  <a:lnTo>
                    <a:pt x="45" y="390"/>
                  </a:lnTo>
                  <a:lnTo>
                    <a:pt x="35" y="380"/>
                  </a:lnTo>
                  <a:lnTo>
                    <a:pt x="30" y="367"/>
                  </a:lnTo>
                  <a:lnTo>
                    <a:pt x="20" y="380"/>
                  </a:lnTo>
                  <a:lnTo>
                    <a:pt x="35" y="380"/>
                  </a:lnTo>
                  <a:lnTo>
                    <a:pt x="30" y="370"/>
                  </a:lnTo>
                  <a:lnTo>
                    <a:pt x="32" y="347"/>
                  </a:lnTo>
                  <a:lnTo>
                    <a:pt x="17" y="347"/>
                  </a:lnTo>
                  <a:lnTo>
                    <a:pt x="27" y="357"/>
                  </a:lnTo>
                  <a:lnTo>
                    <a:pt x="37" y="334"/>
                  </a:lnTo>
                  <a:lnTo>
                    <a:pt x="58" y="312"/>
                  </a:lnTo>
                  <a:lnTo>
                    <a:pt x="85" y="289"/>
                  </a:lnTo>
                  <a:lnTo>
                    <a:pt x="118" y="266"/>
                  </a:lnTo>
                  <a:lnTo>
                    <a:pt x="108" y="256"/>
                  </a:lnTo>
                  <a:lnTo>
                    <a:pt x="113" y="269"/>
                  </a:lnTo>
                  <a:lnTo>
                    <a:pt x="153" y="246"/>
                  </a:lnTo>
                  <a:lnTo>
                    <a:pt x="201" y="221"/>
                  </a:lnTo>
                  <a:lnTo>
                    <a:pt x="254" y="198"/>
                  </a:lnTo>
                  <a:lnTo>
                    <a:pt x="309" y="173"/>
                  </a:lnTo>
                  <a:lnTo>
                    <a:pt x="370" y="148"/>
                  </a:lnTo>
                  <a:lnTo>
                    <a:pt x="435" y="125"/>
                  </a:lnTo>
                  <a:lnTo>
                    <a:pt x="500" y="100"/>
                  </a:lnTo>
                  <a:lnTo>
                    <a:pt x="571" y="75"/>
                  </a:lnTo>
                  <a:lnTo>
                    <a:pt x="709" y="27"/>
                  </a:lnTo>
                  <a:close/>
                </a:path>
              </a:pathLst>
            </a:custGeom>
            <a:solidFill>
              <a:srgbClr val="000000"/>
            </a:solidFill>
            <a:ln w="9525">
              <a:noFill/>
              <a:round/>
              <a:headEnd/>
              <a:tailEnd/>
            </a:ln>
          </p:spPr>
          <p:txBody>
            <a:bodyPr/>
            <a:lstStyle/>
            <a:p>
              <a:endParaRPr lang="fr-FR"/>
            </a:p>
          </p:txBody>
        </p:sp>
        <p:sp>
          <p:nvSpPr>
            <p:cNvPr id="164884" name="Freeform 20"/>
            <p:cNvSpPr>
              <a:spLocks/>
            </p:cNvSpPr>
            <p:nvPr/>
          </p:nvSpPr>
          <p:spPr bwMode="auto">
            <a:xfrm>
              <a:off x="2902" y="3210"/>
              <a:ext cx="156" cy="138"/>
            </a:xfrm>
            <a:custGeom>
              <a:avLst/>
              <a:gdLst/>
              <a:ahLst/>
              <a:cxnLst>
                <a:cxn ang="0">
                  <a:pos x="156" y="0"/>
                </a:cxn>
                <a:cxn ang="0">
                  <a:pos x="0" y="27"/>
                </a:cxn>
                <a:cxn ang="0">
                  <a:pos x="113" y="138"/>
                </a:cxn>
                <a:cxn ang="0">
                  <a:pos x="156" y="0"/>
                </a:cxn>
              </a:cxnLst>
              <a:rect l="0" t="0" r="r" b="b"/>
              <a:pathLst>
                <a:path w="156" h="138">
                  <a:moveTo>
                    <a:pt x="156" y="0"/>
                  </a:moveTo>
                  <a:lnTo>
                    <a:pt x="0" y="27"/>
                  </a:lnTo>
                  <a:lnTo>
                    <a:pt x="113" y="138"/>
                  </a:lnTo>
                  <a:lnTo>
                    <a:pt x="156" y="0"/>
                  </a:lnTo>
                  <a:close/>
                </a:path>
              </a:pathLst>
            </a:custGeom>
            <a:solidFill>
              <a:srgbClr val="000000"/>
            </a:solidFill>
            <a:ln w="9525">
              <a:noFill/>
              <a:round/>
              <a:headEnd/>
              <a:tailEnd/>
            </a:ln>
          </p:spPr>
          <p:txBody>
            <a:bodyPr/>
            <a:lstStyle/>
            <a:p>
              <a:endParaRPr lang="fr-FR"/>
            </a:p>
          </p:txBody>
        </p:sp>
      </p:grpSp>
      <p:sp>
        <p:nvSpPr>
          <p:cNvPr id="164885" name="Rectangle 21"/>
          <p:cNvSpPr>
            <a:spLocks noChangeArrowheads="1"/>
          </p:cNvSpPr>
          <p:nvPr/>
        </p:nvSpPr>
        <p:spPr bwMode="auto">
          <a:xfrm>
            <a:off x="3048000" y="5499100"/>
            <a:ext cx="1798638" cy="479425"/>
          </a:xfrm>
          <a:prstGeom prst="rect">
            <a:avLst/>
          </a:prstGeom>
          <a:solidFill>
            <a:srgbClr val="FFFFFF"/>
          </a:solidFill>
          <a:ln w="9525">
            <a:noFill/>
            <a:miter lim="800000"/>
            <a:headEnd/>
            <a:tailEnd/>
          </a:ln>
        </p:spPr>
        <p:txBody>
          <a:bodyPr/>
          <a:lstStyle/>
          <a:p>
            <a:endParaRPr lang="fr-FR"/>
          </a:p>
        </p:txBody>
      </p:sp>
      <p:sp>
        <p:nvSpPr>
          <p:cNvPr id="164886" name="Rectangle 22"/>
          <p:cNvSpPr>
            <a:spLocks noChangeArrowheads="1"/>
          </p:cNvSpPr>
          <p:nvPr/>
        </p:nvSpPr>
        <p:spPr bwMode="auto">
          <a:xfrm>
            <a:off x="2895600" y="5562600"/>
            <a:ext cx="2093913" cy="304800"/>
          </a:xfrm>
          <a:prstGeom prst="rect">
            <a:avLst/>
          </a:prstGeom>
          <a:noFill/>
          <a:ln w="9525">
            <a:noFill/>
            <a:miter lim="800000"/>
            <a:headEnd/>
            <a:tailEnd/>
          </a:ln>
        </p:spPr>
        <p:txBody>
          <a:bodyPr wrap="none" lIns="0" tIns="0" rIns="0" bIns="0">
            <a:spAutoFit/>
          </a:bodyPr>
          <a:lstStyle/>
          <a:p>
            <a:pPr algn="l" eaLnBrk="0" hangingPunct="0"/>
            <a:r>
              <a:rPr lang="en-US" sz="2000">
                <a:solidFill>
                  <a:srgbClr val="000000"/>
                </a:solidFill>
                <a:latin typeface="Times New Roman" pitchFamily="18" charset="0"/>
              </a:rPr>
              <a:t>Procurement Cycle</a:t>
            </a:r>
            <a:endParaRPr lang="en-US" sz="1600" b="0">
              <a:solidFill>
                <a:schemeClr val="tx1"/>
              </a:solidFill>
              <a:latin typeface="Times New Roman" pitchFamily="18" charset="0"/>
            </a:endParaRPr>
          </a:p>
        </p:txBody>
      </p:sp>
      <p:sp>
        <p:nvSpPr>
          <p:cNvPr id="164887" name="Rectangle 23"/>
          <p:cNvSpPr>
            <a:spLocks noChangeArrowheads="1"/>
          </p:cNvSpPr>
          <p:nvPr/>
        </p:nvSpPr>
        <p:spPr bwMode="auto">
          <a:xfrm>
            <a:off x="5805488" y="1663700"/>
            <a:ext cx="1317625" cy="360363"/>
          </a:xfrm>
          <a:prstGeom prst="rect">
            <a:avLst/>
          </a:prstGeom>
          <a:solidFill>
            <a:srgbClr val="FFFFFF"/>
          </a:solidFill>
          <a:ln w="9525">
            <a:noFill/>
            <a:miter lim="800000"/>
            <a:headEnd/>
            <a:tailEnd/>
          </a:ln>
        </p:spPr>
        <p:txBody>
          <a:bodyPr/>
          <a:lstStyle/>
          <a:p>
            <a:endParaRPr lang="fr-FR"/>
          </a:p>
        </p:txBody>
      </p:sp>
      <p:sp>
        <p:nvSpPr>
          <p:cNvPr id="164888" name="Rectangle 24"/>
          <p:cNvSpPr>
            <a:spLocks noChangeArrowheads="1"/>
          </p:cNvSpPr>
          <p:nvPr/>
        </p:nvSpPr>
        <p:spPr bwMode="auto">
          <a:xfrm>
            <a:off x="5924550" y="1728788"/>
            <a:ext cx="1219200" cy="365125"/>
          </a:xfrm>
          <a:prstGeom prst="rect">
            <a:avLst/>
          </a:prstGeom>
          <a:noFill/>
          <a:ln w="9525">
            <a:noFill/>
            <a:miter lim="800000"/>
            <a:headEnd/>
            <a:tailEnd/>
          </a:ln>
        </p:spPr>
        <p:txBody>
          <a:bodyPr wrap="none" lIns="0" tIns="0" rIns="0" bIns="0">
            <a:spAutoFit/>
          </a:bodyPr>
          <a:lstStyle/>
          <a:p>
            <a:pPr algn="l" eaLnBrk="0" hangingPunct="0"/>
            <a:r>
              <a:rPr lang="en-US" sz="2400" i="1">
                <a:solidFill>
                  <a:srgbClr val="000000"/>
                </a:solidFill>
                <a:latin typeface="Times New Roman" pitchFamily="18" charset="0"/>
              </a:rPr>
              <a:t>Customer</a:t>
            </a:r>
            <a:endParaRPr lang="en-US" sz="2400" b="0">
              <a:solidFill>
                <a:schemeClr val="tx1"/>
              </a:solidFill>
              <a:latin typeface="Times New Roman" pitchFamily="18" charset="0"/>
            </a:endParaRPr>
          </a:p>
        </p:txBody>
      </p:sp>
      <p:sp>
        <p:nvSpPr>
          <p:cNvPr id="164889" name="Rectangle 25"/>
          <p:cNvSpPr>
            <a:spLocks noChangeArrowheads="1"/>
          </p:cNvSpPr>
          <p:nvPr/>
        </p:nvSpPr>
        <p:spPr bwMode="auto">
          <a:xfrm>
            <a:off x="5805488" y="2743200"/>
            <a:ext cx="1317625" cy="358775"/>
          </a:xfrm>
          <a:prstGeom prst="rect">
            <a:avLst/>
          </a:prstGeom>
          <a:solidFill>
            <a:srgbClr val="FFFFFF"/>
          </a:solidFill>
          <a:ln w="9525">
            <a:noFill/>
            <a:miter lim="800000"/>
            <a:headEnd/>
            <a:tailEnd/>
          </a:ln>
        </p:spPr>
        <p:txBody>
          <a:bodyPr/>
          <a:lstStyle/>
          <a:p>
            <a:endParaRPr lang="fr-FR"/>
          </a:p>
        </p:txBody>
      </p:sp>
      <p:sp>
        <p:nvSpPr>
          <p:cNvPr id="164890" name="Rectangle 26"/>
          <p:cNvSpPr>
            <a:spLocks noChangeArrowheads="1"/>
          </p:cNvSpPr>
          <p:nvPr/>
        </p:nvSpPr>
        <p:spPr bwMode="auto">
          <a:xfrm>
            <a:off x="5924550" y="2806700"/>
            <a:ext cx="996950" cy="365125"/>
          </a:xfrm>
          <a:prstGeom prst="rect">
            <a:avLst/>
          </a:prstGeom>
          <a:noFill/>
          <a:ln w="9525">
            <a:noFill/>
            <a:miter lim="800000"/>
            <a:headEnd/>
            <a:tailEnd/>
          </a:ln>
        </p:spPr>
        <p:txBody>
          <a:bodyPr wrap="none" lIns="0" tIns="0" rIns="0" bIns="0">
            <a:spAutoFit/>
          </a:bodyPr>
          <a:lstStyle/>
          <a:p>
            <a:pPr algn="l" eaLnBrk="0" hangingPunct="0"/>
            <a:r>
              <a:rPr lang="en-US" sz="2400" i="1">
                <a:solidFill>
                  <a:srgbClr val="000000"/>
                </a:solidFill>
                <a:latin typeface="Times New Roman" pitchFamily="18" charset="0"/>
              </a:rPr>
              <a:t>Retailer</a:t>
            </a:r>
            <a:endParaRPr lang="en-US" sz="1600" b="0">
              <a:solidFill>
                <a:schemeClr val="tx1"/>
              </a:solidFill>
              <a:latin typeface="Times New Roman" pitchFamily="18" charset="0"/>
            </a:endParaRPr>
          </a:p>
        </p:txBody>
      </p:sp>
      <p:sp>
        <p:nvSpPr>
          <p:cNvPr id="164891" name="Rectangle 27"/>
          <p:cNvSpPr>
            <a:spLocks noChangeArrowheads="1"/>
          </p:cNvSpPr>
          <p:nvPr/>
        </p:nvSpPr>
        <p:spPr bwMode="auto">
          <a:xfrm>
            <a:off x="5805488" y="3702050"/>
            <a:ext cx="1317625" cy="358775"/>
          </a:xfrm>
          <a:prstGeom prst="rect">
            <a:avLst/>
          </a:prstGeom>
          <a:solidFill>
            <a:srgbClr val="FFFFFF"/>
          </a:solidFill>
          <a:ln w="9525">
            <a:noFill/>
            <a:miter lim="800000"/>
            <a:headEnd/>
            <a:tailEnd/>
          </a:ln>
        </p:spPr>
        <p:txBody>
          <a:bodyPr/>
          <a:lstStyle/>
          <a:p>
            <a:endParaRPr lang="fr-FR"/>
          </a:p>
        </p:txBody>
      </p:sp>
      <p:sp>
        <p:nvSpPr>
          <p:cNvPr id="164892" name="Rectangle 28"/>
          <p:cNvSpPr>
            <a:spLocks noChangeArrowheads="1"/>
          </p:cNvSpPr>
          <p:nvPr/>
        </p:nvSpPr>
        <p:spPr bwMode="auto">
          <a:xfrm>
            <a:off x="5924550" y="3765550"/>
            <a:ext cx="1389063" cy="365125"/>
          </a:xfrm>
          <a:prstGeom prst="rect">
            <a:avLst/>
          </a:prstGeom>
          <a:noFill/>
          <a:ln w="9525">
            <a:noFill/>
            <a:miter lim="800000"/>
            <a:headEnd/>
            <a:tailEnd/>
          </a:ln>
        </p:spPr>
        <p:txBody>
          <a:bodyPr wrap="none" lIns="0" tIns="0" rIns="0" bIns="0">
            <a:spAutoFit/>
          </a:bodyPr>
          <a:lstStyle/>
          <a:p>
            <a:pPr algn="l" eaLnBrk="0" hangingPunct="0"/>
            <a:r>
              <a:rPr lang="en-US" sz="2400" i="1">
                <a:solidFill>
                  <a:srgbClr val="000000"/>
                </a:solidFill>
                <a:latin typeface="Times New Roman" pitchFamily="18" charset="0"/>
              </a:rPr>
              <a:t>Distributor</a:t>
            </a:r>
            <a:endParaRPr lang="en-US" sz="2400" b="0">
              <a:solidFill>
                <a:schemeClr val="tx1"/>
              </a:solidFill>
              <a:latin typeface="Times New Roman" pitchFamily="18" charset="0"/>
            </a:endParaRPr>
          </a:p>
        </p:txBody>
      </p:sp>
      <p:sp>
        <p:nvSpPr>
          <p:cNvPr id="164893" name="Rectangle 29"/>
          <p:cNvSpPr>
            <a:spLocks noChangeArrowheads="1"/>
          </p:cNvSpPr>
          <p:nvPr/>
        </p:nvSpPr>
        <p:spPr bwMode="auto">
          <a:xfrm>
            <a:off x="5805488" y="4899025"/>
            <a:ext cx="1438275" cy="360363"/>
          </a:xfrm>
          <a:prstGeom prst="rect">
            <a:avLst/>
          </a:prstGeom>
          <a:solidFill>
            <a:srgbClr val="FFFFFF"/>
          </a:solidFill>
          <a:ln w="9525">
            <a:noFill/>
            <a:miter lim="800000"/>
            <a:headEnd/>
            <a:tailEnd/>
          </a:ln>
        </p:spPr>
        <p:txBody>
          <a:bodyPr/>
          <a:lstStyle/>
          <a:p>
            <a:endParaRPr lang="fr-FR"/>
          </a:p>
        </p:txBody>
      </p:sp>
      <p:sp>
        <p:nvSpPr>
          <p:cNvPr id="164894" name="Rectangle 30"/>
          <p:cNvSpPr>
            <a:spLocks noChangeArrowheads="1"/>
          </p:cNvSpPr>
          <p:nvPr/>
        </p:nvSpPr>
        <p:spPr bwMode="auto">
          <a:xfrm>
            <a:off x="5924550" y="4964113"/>
            <a:ext cx="1779588" cy="365125"/>
          </a:xfrm>
          <a:prstGeom prst="rect">
            <a:avLst/>
          </a:prstGeom>
          <a:noFill/>
          <a:ln w="9525">
            <a:noFill/>
            <a:miter lim="800000"/>
            <a:headEnd/>
            <a:tailEnd/>
          </a:ln>
        </p:spPr>
        <p:txBody>
          <a:bodyPr wrap="none" lIns="0" tIns="0" rIns="0" bIns="0">
            <a:spAutoFit/>
          </a:bodyPr>
          <a:lstStyle/>
          <a:p>
            <a:pPr algn="l" eaLnBrk="0" hangingPunct="0"/>
            <a:r>
              <a:rPr lang="en-US" sz="2400" i="1">
                <a:solidFill>
                  <a:srgbClr val="000000"/>
                </a:solidFill>
                <a:latin typeface="Times New Roman" pitchFamily="18" charset="0"/>
              </a:rPr>
              <a:t>Manufacturer</a:t>
            </a:r>
            <a:endParaRPr lang="en-US" sz="2400" b="0">
              <a:solidFill>
                <a:schemeClr val="tx1"/>
              </a:solidFill>
              <a:latin typeface="Times New Roman" pitchFamily="18" charset="0"/>
            </a:endParaRPr>
          </a:p>
        </p:txBody>
      </p:sp>
      <p:sp>
        <p:nvSpPr>
          <p:cNvPr id="164895" name="Rectangle 31"/>
          <p:cNvSpPr>
            <a:spLocks noChangeArrowheads="1"/>
          </p:cNvSpPr>
          <p:nvPr/>
        </p:nvSpPr>
        <p:spPr bwMode="auto">
          <a:xfrm>
            <a:off x="5805488" y="6097588"/>
            <a:ext cx="1317625" cy="358775"/>
          </a:xfrm>
          <a:prstGeom prst="rect">
            <a:avLst/>
          </a:prstGeom>
          <a:solidFill>
            <a:srgbClr val="FFFFFF"/>
          </a:solidFill>
          <a:ln w="9525">
            <a:noFill/>
            <a:miter lim="800000"/>
            <a:headEnd/>
            <a:tailEnd/>
          </a:ln>
        </p:spPr>
        <p:txBody>
          <a:bodyPr/>
          <a:lstStyle/>
          <a:p>
            <a:endParaRPr lang="fr-FR"/>
          </a:p>
        </p:txBody>
      </p:sp>
      <p:sp>
        <p:nvSpPr>
          <p:cNvPr id="164896" name="Rectangle 32"/>
          <p:cNvSpPr>
            <a:spLocks noChangeArrowheads="1"/>
          </p:cNvSpPr>
          <p:nvPr/>
        </p:nvSpPr>
        <p:spPr bwMode="auto">
          <a:xfrm>
            <a:off x="5943600" y="5943600"/>
            <a:ext cx="1066800" cy="365125"/>
          </a:xfrm>
          <a:prstGeom prst="rect">
            <a:avLst/>
          </a:prstGeom>
          <a:noFill/>
          <a:ln w="9525">
            <a:noFill/>
            <a:miter lim="800000"/>
            <a:headEnd/>
            <a:tailEnd/>
          </a:ln>
        </p:spPr>
        <p:txBody>
          <a:bodyPr wrap="none" lIns="0" tIns="0" rIns="0" bIns="0">
            <a:spAutoFit/>
          </a:bodyPr>
          <a:lstStyle/>
          <a:p>
            <a:pPr algn="l" eaLnBrk="0" hangingPunct="0"/>
            <a:r>
              <a:rPr lang="en-US" sz="2400" i="1">
                <a:solidFill>
                  <a:srgbClr val="000000"/>
                </a:solidFill>
                <a:latin typeface="Times New Roman" pitchFamily="18" charset="0"/>
              </a:rPr>
              <a:t>Supplier</a:t>
            </a:r>
            <a:endParaRPr lang="en-US" sz="2400" b="0">
              <a:solidFill>
                <a:schemeClr val="tx1"/>
              </a:solidFill>
              <a:latin typeface="Times New Roman" pitchFamily="18" charset="0"/>
            </a:endParaRPr>
          </a:p>
        </p:txBody>
      </p:sp>
      <p:sp>
        <p:nvSpPr>
          <p:cNvPr id="164897" name="Text Box 33"/>
          <p:cNvSpPr txBox="1">
            <a:spLocks noChangeArrowheads="1"/>
          </p:cNvSpPr>
          <p:nvPr/>
        </p:nvSpPr>
        <p:spPr bwMode="auto">
          <a:xfrm>
            <a:off x="250825" y="5516563"/>
            <a:ext cx="1657350" cy="366712"/>
          </a:xfrm>
          <a:prstGeom prst="rect">
            <a:avLst/>
          </a:prstGeom>
          <a:noFill/>
          <a:ln w="9525" algn="ctr">
            <a:noFill/>
            <a:miter lim="800000"/>
            <a:headEnd/>
            <a:tailEnd/>
          </a:ln>
          <a:effectLst/>
        </p:spPr>
        <p:txBody>
          <a:bodyPr wrap="none">
            <a:spAutoFit/>
          </a:bodyPr>
          <a:lstStyle/>
          <a:p>
            <a:r>
              <a:rPr lang="fr-CA"/>
              <a:t>Cycle d’achat</a:t>
            </a:r>
            <a:endParaRPr lang="en-US"/>
          </a:p>
        </p:txBody>
      </p:sp>
      <p:sp>
        <p:nvSpPr>
          <p:cNvPr id="164898" name="Text Box 34"/>
          <p:cNvSpPr txBox="1">
            <a:spLocks noChangeArrowheads="1"/>
          </p:cNvSpPr>
          <p:nvPr/>
        </p:nvSpPr>
        <p:spPr bwMode="auto">
          <a:xfrm>
            <a:off x="457200" y="4437063"/>
            <a:ext cx="1390650" cy="641350"/>
          </a:xfrm>
          <a:prstGeom prst="rect">
            <a:avLst/>
          </a:prstGeom>
          <a:noFill/>
          <a:ln w="9525" algn="ctr">
            <a:noFill/>
            <a:miter lim="800000"/>
            <a:headEnd/>
            <a:tailEnd/>
          </a:ln>
          <a:effectLst/>
        </p:spPr>
        <p:txBody>
          <a:bodyPr wrap="none">
            <a:spAutoFit/>
          </a:bodyPr>
          <a:lstStyle/>
          <a:p>
            <a:r>
              <a:rPr lang="fr-CA"/>
              <a:t>Cycle de </a:t>
            </a:r>
          </a:p>
          <a:p>
            <a:r>
              <a:rPr lang="fr-CA"/>
              <a:t>Production</a:t>
            </a:r>
            <a:endParaRPr lang="en-US"/>
          </a:p>
        </p:txBody>
      </p:sp>
      <p:sp>
        <p:nvSpPr>
          <p:cNvPr id="164899" name="Text Box 35"/>
          <p:cNvSpPr txBox="1">
            <a:spLocks noChangeArrowheads="1"/>
          </p:cNvSpPr>
          <p:nvPr/>
        </p:nvSpPr>
        <p:spPr bwMode="auto">
          <a:xfrm>
            <a:off x="-128588" y="3141663"/>
            <a:ext cx="2584451" cy="641350"/>
          </a:xfrm>
          <a:prstGeom prst="rect">
            <a:avLst/>
          </a:prstGeom>
          <a:noFill/>
          <a:ln w="9525" algn="ctr">
            <a:noFill/>
            <a:miter lim="800000"/>
            <a:headEnd/>
            <a:tailEnd/>
          </a:ln>
          <a:effectLst/>
        </p:spPr>
        <p:txBody>
          <a:bodyPr wrap="none">
            <a:spAutoFit/>
          </a:bodyPr>
          <a:lstStyle/>
          <a:p>
            <a:r>
              <a:rPr lang="fr-CA"/>
              <a:t>Cycle de </a:t>
            </a:r>
          </a:p>
          <a:p>
            <a:r>
              <a:rPr lang="fr-CA"/>
              <a:t>Réapprovisionnement</a:t>
            </a:r>
            <a:endParaRPr lang="en-US"/>
          </a:p>
        </p:txBody>
      </p:sp>
      <p:sp>
        <p:nvSpPr>
          <p:cNvPr id="164900" name="Text Box 36"/>
          <p:cNvSpPr txBox="1">
            <a:spLocks noChangeArrowheads="1"/>
          </p:cNvSpPr>
          <p:nvPr/>
        </p:nvSpPr>
        <p:spPr bwMode="auto">
          <a:xfrm>
            <a:off x="228600" y="1989138"/>
            <a:ext cx="2127250" cy="641350"/>
          </a:xfrm>
          <a:prstGeom prst="rect">
            <a:avLst/>
          </a:prstGeom>
          <a:noFill/>
          <a:ln w="9525" algn="ctr">
            <a:noFill/>
            <a:miter lim="800000"/>
            <a:headEnd/>
            <a:tailEnd/>
          </a:ln>
          <a:effectLst/>
        </p:spPr>
        <p:txBody>
          <a:bodyPr wrap="none">
            <a:spAutoFit/>
          </a:bodyPr>
          <a:lstStyle/>
          <a:p>
            <a:r>
              <a:rPr lang="fr-CA"/>
              <a:t>Cycle de </a:t>
            </a:r>
          </a:p>
          <a:p>
            <a:r>
              <a:rPr lang="fr-CA"/>
              <a:t>Commande Client</a:t>
            </a:r>
            <a:endParaRPr lang="en-US"/>
          </a:p>
        </p:txBody>
      </p:sp>
      <p:sp>
        <p:nvSpPr>
          <p:cNvPr id="164901" name="Text Box 37"/>
          <p:cNvSpPr txBox="1">
            <a:spLocks noChangeArrowheads="1"/>
          </p:cNvSpPr>
          <p:nvPr/>
        </p:nvSpPr>
        <p:spPr bwMode="auto">
          <a:xfrm>
            <a:off x="7812088" y="1773238"/>
            <a:ext cx="819150" cy="366712"/>
          </a:xfrm>
          <a:prstGeom prst="rect">
            <a:avLst/>
          </a:prstGeom>
          <a:noFill/>
          <a:ln w="9525" algn="ctr">
            <a:noFill/>
            <a:miter lim="800000"/>
            <a:headEnd/>
            <a:tailEnd/>
          </a:ln>
          <a:effectLst/>
        </p:spPr>
        <p:txBody>
          <a:bodyPr wrap="none">
            <a:spAutoFit/>
          </a:bodyPr>
          <a:lstStyle/>
          <a:p>
            <a:r>
              <a:rPr lang="fr-CA"/>
              <a:t>Client</a:t>
            </a:r>
            <a:endParaRPr lang="en-US"/>
          </a:p>
        </p:txBody>
      </p:sp>
      <p:sp>
        <p:nvSpPr>
          <p:cNvPr id="164902" name="Text Box 38"/>
          <p:cNvSpPr txBox="1">
            <a:spLocks noChangeArrowheads="1"/>
          </p:cNvSpPr>
          <p:nvPr/>
        </p:nvSpPr>
        <p:spPr bwMode="auto">
          <a:xfrm>
            <a:off x="7667625" y="2852738"/>
            <a:ext cx="1212850" cy="366712"/>
          </a:xfrm>
          <a:prstGeom prst="rect">
            <a:avLst/>
          </a:prstGeom>
          <a:noFill/>
          <a:ln w="9525" algn="ctr">
            <a:noFill/>
            <a:miter lim="800000"/>
            <a:headEnd/>
            <a:tailEnd/>
          </a:ln>
          <a:effectLst/>
        </p:spPr>
        <p:txBody>
          <a:bodyPr wrap="none">
            <a:spAutoFit/>
          </a:bodyPr>
          <a:lstStyle/>
          <a:p>
            <a:r>
              <a:rPr lang="fr-CA"/>
              <a:t>Détaillant</a:t>
            </a:r>
            <a:endParaRPr lang="en-US"/>
          </a:p>
        </p:txBody>
      </p:sp>
      <p:sp>
        <p:nvSpPr>
          <p:cNvPr id="164903" name="Text Box 39"/>
          <p:cNvSpPr txBox="1">
            <a:spLocks noChangeArrowheads="1"/>
          </p:cNvSpPr>
          <p:nvPr/>
        </p:nvSpPr>
        <p:spPr bwMode="auto">
          <a:xfrm>
            <a:off x="7664450" y="3789363"/>
            <a:ext cx="1479550" cy="366712"/>
          </a:xfrm>
          <a:prstGeom prst="rect">
            <a:avLst/>
          </a:prstGeom>
          <a:noFill/>
          <a:ln w="9525" algn="ctr">
            <a:noFill/>
            <a:miter lim="800000"/>
            <a:headEnd/>
            <a:tailEnd/>
          </a:ln>
          <a:effectLst/>
        </p:spPr>
        <p:txBody>
          <a:bodyPr wrap="none">
            <a:spAutoFit/>
          </a:bodyPr>
          <a:lstStyle/>
          <a:p>
            <a:r>
              <a:rPr lang="fr-CA"/>
              <a:t>Distributeur</a:t>
            </a:r>
            <a:endParaRPr lang="en-US"/>
          </a:p>
        </p:txBody>
      </p:sp>
      <p:sp>
        <p:nvSpPr>
          <p:cNvPr id="164904" name="Text Box 40"/>
          <p:cNvSpPr txBox="1">
            <a:spLocks noChangeArrowheads="1"/>
          </p:cNvSpPr>
          <p:nvPr/>
        </p:nvSpPr>
        <p:spPr bwMode="auto">
          <a:xfrm>
            <a:off x="7448550" y="5300663"/>
            <a:ext cx="1695450" cy="366712"/>
          </a:xfrm>
          <a:prstGeom prst="rect">
            <a:avLst/>
          </a:prstGeom>
          <a:noFill/>
          <a:ln w="9525" algn="ctr">
            <a:noFill/>
            <a:miter lim="800000"/>
            <a:headEnd/>
            <a:tailEnd/>
          </a:ln>
          <a:effectLst/>
        </p:spPr>
        <p:txBody>
          <a:bodyPr wrap="none">
            <a:spAutoFit/>
          </a:bodyPr>
          <a:lstStyle/>
          <a:p>
            <a:r>
              <a:rPr lang="fr-CA"/>
              <a:t>Manufacturier</a:t>
            </a:r>
            <a:endParaRPr lang="en-US"/>
          </a:p>
        </p:txBody>
      </p:sp>
      <p:sp>
        <p:nvSpPr>
          <p:cNvPr id="164905" name="Text Box 41"/>
          <p:cNvSpPr txBox="1">
            <a:spLocks noChangeArrowheads="1"/>
          </p:cNvSpPr>
          <p:nvPr/>
        </p:nvSpPr>
        <p:spPr bwMode="auto">
          <a:xfrm>
            <a:off x="7543800" y="6021388"/>
            <a:ext cx="1504950" cy="366712"/>
          </a:xfrm>
          <a:prstGeom prst="rect">
            <a:avLst/>
          </a:prstGeom>
          <a:noFill/>
          <a:ln w="9525" algn="ctr">
            <a:noFill/>
            <a:miter lim="800000"/>
            <a:headEnd/>
            <a:tailEnd/>
          </a:ln>
          <a:effectLst/>
        </p:spPr>
        <p:txBody>
          <a:bodyPr wrap="none">
            <a:spAutoFit/>
          </a:bodyPr>
          <a:lstStyle/>
          <a:p>
            <a:r>
              <a:rPr lang="fr-CA"/>
              <a:t>Fournisseur</a:t>
            </a:r>
            <a:endParaRPr lang="en-US"/>
          </a:p>
        </p:txBody>
      </p:sp>
    </p:spTree>
  </p:cSld>
  <p:clrMapOvr>
    <a:masterClrMapping/>
  </p:clrMapOvr>
  <p:transition>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fr-CA"/>
              <a:t>Customer Order Cycle</a:t>
            </a:r>
          </a:p>
        </p:txBody>
      </p:sp>
      <p:sp>
        <p:nvSpPr>
          <p:cNvPr id="167939" name="Rectangle 3"/>
          <p:cNvSpPr>
            <a:spLocks noGrp="1" noChangeArrowheads="1"/>
          </p:cNvSpPr>
          <p:nvPr>
            <p:ph type="body" idx="1"/>
          </p:nvPr>
        </p:nvSpPr>
        <p:spPr/>
        <p:txBody>
          <a:bodyPr/>
          <a:lstStyle/>
          <a:p>
            <a:r>
              <a:rPr lang="fr-CA"/>
              <a:t>Implique tout processus impliqué directement dans la satisfaction d’une commande client</a:t>
            </a:r>
          </a:p>
          <a:p>
            <a:r>
              <a:rPr lang="fr-CA"/>
              <a:t>Arrivée du client</a:t>
            </a:r>
          </a:p>
          <a:p>
            <a:r>
              <a:rPr lang="fr-CA"/>
              <a:t>Entrée ou capture de la commande</a:t>
            </a:r>
          </a:p>
          <a:p>
            <a:r>
              <a:rPr lang="fr-CA"/>
              <a:t>Exécution de la commande</a:t>
            </a:r>
          </a:p>
          <a:p>
            <a:r>
              <a:rPr lang="fr-CA"/>
              <a:t>Réception de la commande par le client</a:t>
            </a:r>
          </a:p>
          <a:p>
            <a:r>
              <a:rPr lang="fr-CA"/>
              <a:t>Figure 1.4</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fr-CA" sz="4000"/>
              <a:t>Cycle de Réapprovisionnement</a:t>
            </a:r>
          </a:p>
        </p:txBody>
      </p:sp>
      <p:sp>
        <p:nvSpPr>
          <p:cNvPr id="168963" name="Rectangle 3"/>
          <p:cNvSpPr>
            <a:spLocks noGrp="1" noChangeArrowheads="1"/>
          </p:cNvSpPr>
          <p:nvPr>
            <p:ph type="body" idx="1"/>
          </p:nvPr>
        </p:nvSpPr>
        <p:spPr/>
        <p:txBody>
          <a:bodyPr>
            <a:normAutofit lnSpcReduction="10000"/>
          </a:bodyPr>
          <a:lstStyle/>
          <a:p>
            <a:pPr>
              <a:lnSpc>
                <a:spcPct val="90000"/>
              </a:lnSpc>
            </a:pPr>
            <a:r>
              <a:rPr lang="fr-CA"/>
              <a:t>Tout processus impliqué dans le réapprovisionnement de la commande d’un détaillant </a:t>
            </a:r>
          </a:p>
          <a:p>
            <a:pPr>
              <a:lnSpc>
                <a:spcPct val="90000"/>
              </a:lnSpc>
            </a:pPr>
            <a:r>
              <a:rPr lang="fr-CA"/>
              <a:t>Déclenchement de la commande par le détaillant</a:t>
            </a:r>
          </a:p>
          <a:p>
            <a:pPr>
              <a:lnSpc>
                <a:spcPct val="90000"/>
              </a:lnSpc>
            </a:pPr>
            <a:r>
              <a:rPr lang="fr-CA"/>
              <a:t>Entrée de la commande détaillant</a:t>
            </a:r>
          </a:p>
          <a:p>
            <a:pPr>
              <a:lnSpc>
                <a:spcPct val="90000"/>
              </a:lnSpc>
            </a:pPr>
            <a:r>
              <a:rPr lang="fr-CA"/>
              <a:t>Exécution de la commande du détaillant</a:t>
            </a:r>
          </a:p>
          <a:p>
            <a:pPr>
              <a:lnSpc>
                <a:spcPct val="90000"/>
              </a:lnSpc>
            </a:pPr>
            <a:r>
              <a:rPr lang="fr-CA"/>
              <a:t>Reception de commande par le détaillant</a:t>
            </a:r>
          </a:p>
          <a:p>
            <a:pPr>
              <a:lnSpc>
                <a:spcPct val="90000"/>
              </a:lnSpc>
            </a:pPr>
            <a:r>
              <a:rPr lang="fr-CA"/>
              <a:t>Figure 1.5</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Cycle de Production</a:t>
            </a:r>
          </a:p>
        </p:txBody>
      </p:sp>
      <p:sp>
        <p:nvSpPr>
          <p:cNvPr id="169987" name="Rectangle 3"/>
          <p:cNvSpPr>
            <a:spLocks noGrp="1" noChangeArrowheads="1"/>
          </p:cNvSpPr>
          <p:nvPr>
            <p:ph type="body" idx="1"/>
          </p:nvPr>
        </p:nvSpPr>
        <p:spPr/>
        <p:txBody>
          <a:bodyPr/>
          <a:lstStyle/>
          <a:p>
            <a:r>
              <a:rPr lang="fr-CA" sz="2800"/>
              <a:t>Tout processus impliqué dans le remplissage d’inventaire à un distributeur (ou détaillant)</a:t>
            </a:r>
            <a:r>
              <a:rPr lang="en-US" sz="2800"/>
              <a:t> </a:t>
            </a:r>
          </a:p>
          <a:p>
            <a:r>
              <a:rPr lang="fr-CA" sz="2800"/>
              <a:t>Arrivée d’une commande du distributeur, du détaillant ou du client</a:t>
            </a:r>
          </a:p>
          <a:p>
            <a:r>
              <a:rPr lang="fr-CA" sz="2800"/>
              <a:t>Ordonnancement de la commande</a:t>
            </a:r>
          </a:p>
          <a:p>
            <a:pPr lvl="1"/>
            <a:r>
              <a:rPr lang="fr-CA" sz="2400"/>
              <a:t>Allocation des prévisions a un plan de production</a:t>
            </a:r>
          </a:p>
          <a:p>
            <a:r>
              <a:rPr lang="fr-CA" sz="2800"/>
              <a:t>Fabrication et expédition</a:t>
            </a:r>
          </a:p>
          <a:p>
            <a:r>
              <a:rPr lang="fr-CA" sz="2800"/>
              <a:t>Réception de la commande</a:t>
            </a:r>
          </a:p>
          <a:p>
            <a:r>
              <a:rPr lang="fr-CA" sz="2800"/>
              <a:t>Figure 1.6</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fr-CA"/>
              <a:t>Cycle d’Achat</a:t>
            </a:r>
          </a:p>
        </p:txBody>
      </p:sp>
      <p:sp>
        <p:nvSpPr>
          <p:cNvPr id="171011" name="Rectangle 3"/>
          <p:cNvSpPr>
            <a:spLocks noGrp="1" noChangeArrowheads="1"/>
          </p:cNvSpPr>
          <p:nvPr>
            <p:ph type="body" idx="1"/>
          </p:nvPr>
        </p:nvSpPr>
        <p:spPr>
          <a:xfrm>
            <a:off x="304800" y="1600200"/>
            <a:ext cx="8458200" cy="4724400"/>
          </a:xfrm>
        </p:spPr>
        <p:txBody>
          <a:bodyPr/>
          <a:lstStyle/>
          <a:p>
            <a:pPr>
              <a:lnSpc>
                <a:spcPct val="90000"/>
              </a:lnSpc>
            </a:pPr>
            <a:r>
              <a:rPr lang="fr-CA"/>
              <a:t>Tout processus nécessaire pour s’assurer que les matériaux sont disponibles à la fabrication selon le calendrier de production</a:t>
            </a:r>
          </a:p>
          <a:p>
            <a:pPr>
              <a:lnSpc>
                <a:spcPct val="90000"/>
              </a:lnSpc>
            </a:pPr>
            <a:r>
              <a:rPr lang="fr-CA"/>
              <a:t>Commandes des Manufacturiers auprès de leurs fournisseurs</a:t>
            </a:r>
          </a:p>
          <a:p>
            <a:pPr>
              <a:lnSpc>
                <a:spcPct val="90000"/>
              </a:lnSpc>
            </a:pPr>
            <a:r>
              <a:rPr lang="fr-CA"/>
              <a:t>Peut être déterminer précisément par les calendriers de production</a:t>
            </a:r>
          </a:p>
          <a:p>
            <a:pPr>
              <a:lnSpc>
                <a:spcPct val="90000"/>
              </a:lnSpc>
            </a:pPr>
            <a:r>
              <a:rPr lang="fr-CA"/>
              <a:t>Important de partager l’information avec les fournisseurs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Vue ‘Push/Pull’</a:t>
            </a:r>
          </a:p>
        </p:txBody>
      </p:sp>
      <p:sp>
        <p:nvSpPr>
          <p:cNvPr id="172035" name="Freeform 3"/>
          <p:cNvSpPr>
            <a:spLocks/>
          </p:cNvSpPr>
          <p:nvPr/>
        </p:nvSpPr>
        <p:spPr bwMode="auto">
          <a:xfrm>
            <a:off x="603250" y="2740025"/>
            <a:ext cx="4748213" cy="1322388"/>
          </a:xfrm>
          <a:custGeom>
            <a:avLst/>
            <a:gdLst/>
            <a:ahLst/>
            <a:cxnLst>
              <a:cxn ang="0">
                <a:pos x="2245" y="0"/>
              </a:cxn>
              <a:cxn ang="0">
                <a:pos x="2245" y="211"/>
              </a:cxn>
              <a:cxn ang="0">
                <a:pos x="0" y="211"/>
              </a:cxn>
              <a:cxn ang="0">
                <a:pos x="0" y="627"/>
              </a:cxn>
              <a:cxn ang="0">
                <a:pos x="2245" y="627"/>
              </a:cxn>
              <a:cxn ang="0">
                <a:pos x="2245" y="833"/>
              </a:cxn>
              <a:cxn ang="0">
                <a:pos x="2991" y="417"/>
              </a:cxn>
              <a:cxn ang="0">
                <a:pos x="2245" y="0"/>
              </a:cxn>
            </a:cxnLst>
            <a:rect l="0" t="0" r="r" b="b"/>
            <a:pathLst>
              <a:path w="2991" h="833">
                <a:moveTo>
                  <a:pt x="2245" y="0"/>
                </a:moveTo>
                <a:lnTo>
                  <a:pt x="2245" y="211"/>
                </a:lnTo>
                <a:lnTo>
                  <a:pt x="0" y="211"/>
                </a:lnTo>
                <a:lnTo>
                  <a:pt x="0" y="627"/>
                </a:lnTo>
                <a:lnTo>
                  <a:pt x="2245" y="627"/>
                </a:lnTo>
                <a:lnTo>
                  <a:pt x="2245" y="833"/>
                </a:lnTo>
                <a:lnTo>
                  <a:pt x="2991" y="417"/>
                </a:lnTo>
                <a:lnTo>
                  <a:pt x="2245" y="0"/>
                </a:lnTo>
                <a:close/>
              </a:path>
            </a:pathLst>
          </a:custGeom>
          <a:solidFill>
            <a:schemeClr val="accent2"/>
          </a:solidFill>
          <a:ln w="17463">
            <a:solidFill>
              <a:srgbClr val="000000"/>
            </a:solidFill>
            <a:prstDash val="solid"/>
            <a:round/>
            <a:headEnd/>
            <a:tailEnd/>
          </a:ln>
        </p:spPr>
        <p:txBody>
          <a:bodyPr/>
          <a:lstStyle/>
          <a:p>
            <a:endParaRPr lang="fr-FR"/>
          </a:p>
        </p:txBody>
      </p:sp>
      <p:sp>
        <p:nvSpPr>
          <p:cNvPr id="172036" name="Freeform 4"/>
          <p:cNvSpPr>
            <a:spLocks/>
          </p:cNvSpPr>
          <p:nvPr/>
        </p:nvSpPr>
        <p:spPr bwMode="auto">
          <a:xfrm>
            <a:off x="5526088" y="2740025"/>
            <a:ext cx="2462212" cy="1322388"/>
          </a:xfrm>
          <a:custGeom>
            <a:avLst/>
            <a:gdLst/>
            <a:ahLst/>
            <a:cxnLst>
              <a:cxn ang="0">
                <a:pos x="1164" y="0"/>
              </a:cxn>
              <a:cxn ang="0">
                <a:pos x="1164" y="211"/>
              </a:cxn>
              <a:cxn ang="0">
                <a:pos x="0" y="211"/>
              </a:cxn>
              <a:cxn ang="0">
                <a:pos x="0" y="627"/>
              </a:cxn>
              <a:cxn ang="0">
                <a:pos x="1164" y="627"/>
              </a:cxn>
              <a:cxn ang="0">
                <a:pos x="1164" y="833"/>
              </a:cxn>
              <a:cxn ang="0">
                <a:pos x="1551" y="417"/>
              </a:cxn>
              <a:cxn ang="0">
                <a:pos x="1164" y="0"/>
              </a:cxn>
            </a:cxnLst>
            <a:rect l="0" t="0" r="r" b="b"/>
            <a:pathLst>
              <a:path w="1551" h="833">
                <a:moveTo>
                  <a:pt x="1164" y="0"/>
                </a:moveTo>
                <a:lnTo>
                  <a:pt x="1164" y="211"/>
                </a:lnTo>
                <a:lnTo>
                  <a:pt x="0" y="211"/>
                </a:lnTo>
                <a:lnTo>
                  <a:pt x="0" y="627"/>
                </a:lnTo>
                <a:lnTo>
                  <a:pt x="1164" y="627"/>
                </a:lnTo>
                <a:lnTo>
                  <a:pt x="1164" y="833"/>
                </a:lnTo>
                <a:lnTo>
                  <a:pt x="1551" y="417"/>
                </a:lnTo>
                <a:lnTo>
                  <a:pt x="1164" y="0"/>
                </a:lnTo>
                <a:close/>
              </a:path>
            </a:pathLst>
          </a:custGeom>
          <a:solidFill>
            <a:srgbClr val="99FF33"/>
          </a:solidFill>
          <a:ln w="17463">
            <a:solidFill>
              <a:srgbClr val="000000"/>
            </a:solidFill>
            <a:prstDash val="solid"/>
            <a:round/>
            <a:headEnd/>
            <a:tailEnd/>
          </a:ln>
        </p:spPr>
        <p:txBody>
          <a:bodyPr/>
          <a:lstStyle/>
          <a:p>
            <a:endParaRPr lang="fr-FR"/>
          </a:p>
        </p:txBody>
      </p:sp>
      <p:sp>
        <p:nvSpPr>
          <p:cNvPr id="172037" name="Rectangle 5"/>
          <p:cNvSpPr>
            <a:spLocks noChangeArrowheads="1"/>
          </p:cNvSpPr>
          <p:nvPr/>
        </p:nvSpPr>
        <p:spPr bwMode="auto">
          <a:xfrm>
            <a:off x="777875" y="1606550"/>
            <a:ext cx="2990850" cy="1322388"/>
          </a:xfrm>
          <a:prstGeom prst="rect">
            <a:avLst/>
          </a:prstGeom>
          <a:solidFill>
            <a:srgbClr val="FFFFFF"/>
          </a:solidFill>
          <a:ln w="9525">
            <a:noFill/>
            <a:miter lim="800000"/>
            <a:headEnd/>
            <a:tailEnd/>
          </a:ln>
        </p:spPr>
        <p:txBody>
          <a:bodyPr/>
          <a:lstStyle/>
          <a:p>
            <a:endParaRPr lang="fr-FR"/>
          </a:p>
        </p:txBody>
      </p:sp>
      <p:sp>
        <p:nvSpPr>
          <p:cNvPr id="172038" name="Rectangle 6"/>
          <p:cNvSpPr>
            <a:spLocks noChangeArrowheads="1"/>
          </p:cNvSpPr>
          <p:nvPr/>
        </p:nvSpPr>
        <p:spPr bwMode="auto">
          <a:xfrm>
            <a:off x="954088" y="1695450"/>
            <a:ext cx="1631950" cy="365125"/>
          </a:xfrm>
          <a:prstGeom prst="rect">
            <a:avLst/>
          </a:prstGeom>
          <a:noFill/>
          <a:ln w="9525">
            <a:noFill/>
            <a:miter lim="800000"/>
            <a:headEnd/>
            <a:tailEnd/>
          </a:ln>
        </p:spPr>
        <p:txBody>
          <a:bodyPr wrap="none" lIns="0" tIns="0" rIns="0" bIns="0">
            <a:spAutoFit/>
          </a:bodyPr>
          <a:lstStyle/>
          <a:p>
            <a:pPr algn="l" eaLnBrk="0" hangingPunct="0"/>
            <a:r>
              <a:rPr lang="en-US" sz="2400" b="0">
                <a:solidFill>
                  <a:srgbClr val="000000"/>
                </a:solidFill>
                <a:latin typeface="Times New Roman" pitchFamily="18" charset="0"/>
              </a:rPr>
              <a:t>Procurement,</a:t>
            </a:r>
            <a:endParaRPr lang="en-US" sz="1600" b="0">
              <a:solidFill>
                <a:schemeClr val="tx1"/>
              </a:solidFill>
              <a:latin typeface="Times New Roman" pitchFamily="18" charset="0"/>
            </a:endParaRPr>
          </a:p>
        </p:txBody>
      </p:sp>
      <p:sp>
        <p:nvSpPr>
          <p:cNvPr id="172039" name="Rectangle 7"/>
          <p:cNvSpPr>
            <a:spLocks noChangeArrowheads="1"/>
          </p:cNvSpPr>
          <p:nvPr/>
        </p:nvSpPr>
        <p:spPr bwMode="auto">
          <a:xfrm>
            <a:off x="954088" y="2022475"/>
            <a:ext cx="2325687" cy="365125"/>
          </a:xfrm>
          <a:prstGeom prst="rect">
            <a:avLst/>
          </a:prstGeom>
          <a:noFill/>
          <a:ln w="9525">
            <a:noFill/>
            <a:miter lim="800000"/>
            <a:headEnd/>
            <a:tailEnd/>
          </a:ln>
        </p:spPr>
        <p:txBody>
          <a:bodyPr wrap="none" lIns="0" tIns="0" rIns="0" bIns="0">
            <a:spAutoFit/>
          </a:bodyPr>
          <a:lstStyle/>
          <a:p>
            <a:pPr algn="l" eaLnBrk="0" hangingPunct="0"/>
            <a:r>
              <a:rPr lang="en-US" sz="2400" b="0">
                <a:solidFill>
                  <a:srgbClr val="000000"/>
                </a:solidFill>
                <a:latin typeface="Times New Roman" pitchFamily="18" charset="0"/>
              </a:rPr>
              <a:t>Manufacturing and</a:t>
            </a:r>
            <a:endParaRPr lang="en-US" sz="1600" b="0">
              <a:solidFill>
                <a:schemeClr val="tx1"/>
              </a:solidFill>
              <a:latin typeface="Times New Roman" pitchFamily="18" charset="0"/>
            </a:endParaRPr>
          </a:p>
        </p:txBody>
      </p:sp>
      <p:sp>
        <p:nvSpPr>
          <p:cNvPr id="172040" name="Rectangle 8"/>
          <p:cNvSpPr>
            <a:spLocks noChangeArrowheads="1"/>
          </p:cNvSpPr>
          <p:nvPr/>
        </p:nvSpPr>
        <p:spPr bwMode="auto">
          <a:xfrm>
            <a:off x="954088" y="2368550"/>
            <a:ext cx="2662237" cy="365125"/>
          </a:xfrm>
          <a:prstGeom prst="rect">
            <a:avLst/>
          </a:prstGeom>
          <a:noFill/>
          <a:ln w="9525">
            <a:noFill/>
            <a:miter lim="800000"/>
            <a:headEnd/>
            <a:tailEnd/>
          </a:ln>
        </p:spPr>
        <p:txBody>
          <a:bodyPr wrap="none" lIns="0" tIns="0" rIns="0" bIns="0">
            <a:spAutoFit/>
          </a:bodyPr>
          <a:lstStyle/>
          <a:p>
            <a:pPr algn="l" eaLnBrk="0" hangingPunct="0"/>
            <a:r>
              <a:rPr lang="en-US" sz="2400" b="0">
                <a:solidFill>
                  <a:srgbClr val="000000"/>
                </a:solidFill>
                <a:latin typeface="Times New Roman" pitchFamily="18" charset="0"/>
              </a:rPr>
              <a:t>Replenishment cycles</a:t>
            </a:r>
            <a:endParaRPr lang="en-US" sz="1600" b="0">
              <a:solidFill>
                <a:schemeClr val="tx1"/>
              </a:solidFill>
              <a:latin typeface="Times New Roman" pitchFamily="18" charset="0"/>
            </a:endParaRPr>
          </a:p>
        </p:txBody>
      </p:sp>
      <p:sp>
        <p:nvSpPr>
          <p:cNvPr id="172041" name="Rectangle 9"/>
          <p:cNvSpPr>
            <a:spLocks noChangeArrowheads="1"/>
          </p:cNvSpPr>
          <p:nvPr/>
        </p:nvSpPr>
        <p:spPr bwMode="auto">
          <a:xfrm>
            <a:off x="5878513" y="1606550"/>
            <a:ext cx="2286000" cy="944563"/>
          </a:xfrm>
          <a:prstGeom prst="rect">
            <a:avLst/>
          </a:prstGeom>
          <a:solidFill>
            <a:srgbClr val="FFFFFF"/>
          </a:solidFill>
          <a:ln w="9525">
            <a:noFill/>
            <a:miter lim="800000"/>
            <a:headEnd/>
            <a:tailEnd/>
          </a:ln>
        </p:spPr>
        <p:txBody>
          <a:bodyPr/>
          <a:lstStyle/>
          <a:p>
            <a:endParaRPr lang="fr-FR"/>
          </a:p>
        </p:txBody>
      </p:sp>
      <p:sp>
        <p:nvSpPr>
          <p:cNvPr id="172042" name="Rectangle 10"/>
          <p:cNvSpPr>
            <a:spLocks noChangeArrowheads="1"/>
          </p:cNvSpPr>
          <p:nvPr/>
        </p:nvSpPr>
        <p:spPr bwMode="auto">
          <a:xfrm>
            <a:off x="6054725" y="1695450"/>
            <a:ext cx="1828800" cy="403225"/>
          </a:xfrm>
          <a:prstGeom prst="rect">
            <a:avLst/>
          </a:prstGeom>
          <a:noFill/>
          <a:ln w="9525">
            <a:noFill/>
            <a:miter lim="800000"/>
            <a:headEnd/>
            <a:tailEnd/>
          </a:ln>
        </p:spPr>
        <p:txBody>
          <a:bodyPr wrap="none" lIns="0" tIns="0" rIns="0" bIns="0">
            <a:spAutoFit/>
          </a:bodyPr>
          <a:lstStyle/>
          <a:p>
            <a:pPr algn="l" eaLnBrk="0" hangingPunct="0"/>
            <a:r>
              <a:rPr lang="en-US" sz="2300" b="0">
                <a:solidFill>
                  <a:srgbClr val="000000"/>
                </a:solidFill>
                <a:latin typeface="Times New Roman" pitchFamily="18" charset="0"/>
              </a:rPr>
              <a:t>Customer Order</a:t>
            </a:r>
            <a:endParaRPr lang="en-US" sz="1600" b="0">
              <a:solidFill>
                <a:schemeClr val="tx1"/>
              </a:solidFill>
              <a:latin typeface="Times New Roman" pitchFamily="18" charset="0"/>
            </a:endParaRPr>
          </a:p>
        </p:txBody>
      </p:sp>
      <p:sp>
        <p:nvSpPr>
          <p:cNvPr id="172043" name="Rectangle 11"/>
          <p:cNvSpPr>
            <a:spLocks noChangeArrowheads="1"/>
          </p:cNvSpPr>
          <p:nvPr/>
        </p:nvSpPr>
        <p:spPr bwMode="auto">
          <a:xfrm>
            <a:off x="6054725" y="2041525"/>
            <a:ext cx="714375" cy="403225"/>
          </a:xfrm>
          <a:prstGeom prst="rect">
            <a:avLst/>
          </a:prstGeom>
          <a:noFill/>
          <a:ln w="9525">
            <a:noFill/>
            <a:miter lim="800000"/>
            <a:headEnd/>
            <a:tailEnd/>
          </a:ln>
        </p:spPr>
        <p:txBody>
          <a:bodyPr wrap="none" lIns="0" tIns="0" rIns="0" bIns="0">
            <a:spAutoFit/>
          </a:bodyPr>
          <a:lstStyle/>
          <a:p>
            <a:pPr algn="l" eaLnBrk="0" hangingPunct="0"/>
            <a:r>
              <a:rPr lang="en-US" sz="2300" b="0">
                <a:solidFill>
                  <a:srgbClr val="000000"/>
                </a:solidFill>
                <a:latin typeface="Times New Roman" pitchFamily="18" charset="0"/>
              </a:rPr>
              <a:t>Cycle</a:t>
            </a:r>
            <a:endParaRPr lang="en-US" sz="1600" b="0">
              <a:solidFill>
                <a:schemeClr val="tx1"/>
              </a:solidFill>
              <a:latin typeface="Times New Roman" pitchFamily="18" charset="0"/>
            </a:endParaRPr>
          </a:p>
        </p:txBody>
      </p:sp>
      <p:grpSp>
        <p:nvGrpSpPr>
          <p:cNvPr id="2" name="Group 12"/>
          <p:cNvGrpSpPr>
            <a:grpSpLocks/>
          </p:cNvGrpSpPr>
          <p:nvPr/>
        </p:nvGrpSpPr>
        <p:grpSpPr bwMode="auto">
          <a:xfrm>
            <a:off x="603250" y="4643438"/>
            <a:ext cx="7385050" cy="358775"/>
            <a:chOff x="380" y="2925"/>
            <a:chExt cx="4652" cy="226"/>
          </a:xfrm>
        </p:grpSpPr>
        <p:sp>
          <p:nvSpPr>
            <p:cNvPr id="172045" name="Rectangle 13"/>
            <p:cNvSpPr>
              <a:spLocks noChangeArrowheads="1"/>
            </p:cNvSpPr>
            <p:nvPr/>
          </p:nvSpPr>
          <p:spPr bwMode="auto">
            <a:xfrm>
              <a:off x="380" y="3012"/>
              <a:ext cx="4453" cy="47"/>
            </a:xfrm>
            <a:prstGeom prst="rect">
              <a:avLst/>
            </a:prstGeom>
            <a:solidFill>
              <a:srgbClr val="000000"/>
            </a:solidFill>
            <a:ln w="9525">
              <a:noFill/>
              <a:miter lim="800000"/>
              <a:headEnd/>
              <a:tailEnd/>
            </a:ln>
          </p:spPr>
          <p:txBody>
            <a:bodyPr/>
            <a:lstStyle/>
            <a:p>
              <a:endParaRPr lang="fr-FR"/>
            </a:p>
          </p:txBody>
        </p:sp>
        <p:sp>
          <p:nvSpPr>
            <p:cNvPr id="172046" name="Freeform 14"/>
            <p:cNvSpPr>
              <a:spLocks/>
            </p:cNvSpPr>
            <p:nvPr/>
          </p:nvSpPr>
          <p:spPr bwMode="auto">
            <a:xfrm>
              <a:off x="4825" y="2925"/>
              <a:ext cx="207" cy="226"/>
            </a:xfrm>
            <a:custGeom>
              <a:avLst/>
              <a:gdLst/>
              <a:ahLst/>
              <a:cxnLst>
                <a:cxn ang="0">
                  <a:pos x="0" y="226"/>
                </a:cxn>
                <a:cxn ang="0">
                  <a:pos x="207" y="111"/>
                </a:cxn>
                <a:cxn ang="0">
                  <a:pos x="0" y="0"/>
                </a:cxn>
                <a:cxn ang="0">
                  <a:pos x="0" y="226"/>
                </a:cxn>
              </a:cxnLst>
              <a:rect l="0" t="0" r="r" b="b"/>
              <a:pathLst>
                <a:path w="207" h="226">
                  <a:moveTo>
                    <a:pt x="0" y="226"/>
                  </a:moveTo>
                  <a:lnTo>
                    <a:pt x="207" y="111"/>
                  </a:lnTo>
                  <a:lnTo>
                    <a:pt x="0" y="0"/>
                  </a:lnTo>
                  <a:lnTo>
                    <a:pt x="0" y="226"/>
                  </a:lnTo>
                  <a:close/>
                </a:path>
              </a:pathLst>
            </a:custGeom>
            <a:solidFill>
              <a:srgbClr val="000000"/>
            </a:solidFill>
            <a:ln w="9525">
              <a:noFill/>
              <a:round/>
              <a:headEnd/>
              <a:tailEnd/>
            </a:ln>
          </p:spPr>
          <p:txBody>
            <a:bodyPr/>
            <a:lstStyle/>
            <a:p>
              <a:endParaRPr lang="fr-FR"/>
            </a:p>
          </p:txBody>
        </p:sp>
      </p:grpSp>
      <p:grpSp>
        <p:nvGrpSpPr>
          <p:cNvPr id="3" name="Group 15"/>
          <p:cNvGrpSpPr>
            <a:grpSpLocks/>
          </p:cNvGrpSpPr>
          <p:nvPr/>
        </p:nvGrpSpPr>
        <p:grpSpPr bwMode="auto">
          <a:xfrm>
            <a:off x="5521325" y="4057650"/>
            <a:ext cx="17463" cy="1108075"/>
            <a:chOff x="3478" y="2556"/>
            <a:chExt cx="11" cy="698"/>
          </a:xfrm>
        </p:grpSpPr>
        <p:sp>
          <p:nvSpPr>
            <p:cNvPr id="172048" name="Freeform 16"/>
            <p:cNvSpPr>
              <a:spLocks/>
            </p:cNvSpPr>
            <p:nvPr/>
          </p:nvSpPr>
          <p:spPr bwMode="auto">
            <a:xfrm>
              <a:off x="3478" y="2556"/>
              <a:ext cx="11" cy="7"/>
            </a:xfrm>
            <a:custGeom>
              <a:avLst/>
              <a:gdLst/>
              <a:ahLst/>
              <a:cxnLst>
                <a:cxn ang="0">
                  <a:pos x="11" y="7"/>
                </a:cxn>
                <a:cxn ang="0">
                  <a:pos x="7" y="3"/>
                </a:cxn>
                <a:cxn ang="0">
                  <a:pos x="3" y="0"/>
                </a:cxn>
                <a:cxn ang="0">
                  <a:pos x="3" y="0"/>
                </a:cxn>
                <a:cxn ang="0">
                  <a:pos x="0" y="3"/>
                </a:cxn>
                <a:cxn ang="0">
                  <a:pos x="0" y="3"/>
                </a:cxn>
                <a:cxn ang="0">
                  <a:pos x="0" y="3"/>
                </a:cxn>
                <a:cxn ang="0">
                  <a:pos x="3" y="7"/>
                </a:cxn>
                <a:cxn ang="0">
                  <a:pos x="3" y="7"/>
                </a:cxn>
                <a:cxn ang="0">
                  <a:pos x="11" y="7"/>
                </a:cxn>
              </a:cxnLst>
              <a:rect l="0" t="0" r="r" b="b"/>
              <a:pathLst>
                <a:path w="11" h="7">
                  <a:moveTo>
                    <a:pt x="11" y="7"/>
                  </a:moveTo>
                  <a:lnTo>
                    <a:pt x="7" y="3"/>
                  </a:lnTo>
                  <a:lnTo>
                    <a:pt x="3" y="0"/>
                  </a:lnTo>
                  <a:lnTo>
                    <a:pt x="3" y="0"/>
                  </a:lnTo>
                  <a:lnTo>
                    <a:pt x="0" y="3"/>
                  </a:lnTo>
                  <a:lnTo>
                    <a:pt x="0" y="3"/>
                  </a:lnTo>
                  <a:lnTo>
                    <a:pt x="0" y="3"/>
                  </a:lnTo>
                  <a:lnTo>
                    <a:pt x="3" y="7"/>
                  </a:lnTo>
                  <a:lnTo>
                    <a:pt x="3" y="7"/>
                  </a:lnTo>
                  <a:lnTo>
                    <a:pt x="11" y="7"/>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49" name="Freeform 17"/>
            <p:cNvSpPr>
              <a:spLocks/>
            </p:cNvSpPr>
            <p:nvPr/>
          </p:nvSpPr>
          <p:spPr bwMode="auto">
            <a:xfrm>
              <a:off x="3478" y="2575"/>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0" name="Freeform 18"/>
            <p:cNvSpPr>
              <a:spLocks/>
            </p:cNvSpPr>
            <p:nvPr/>
          </p:nvSpPr>
          <p:spPr bwMode="auto">
            <a:xfrm>
              <a:off x="3478" y="2599"/>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1" name="Freeform 19"/>
            <p:cNvSpPr>
              <a:spLocks/>
            </p:cNvSpPr>
            <p:nvPr/>
          </p:nvSpPr>
          <p:spPr bwMode="auto">
            <a:xfrm>
              <a:off x="3478" y="2623"/>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2" name="Freeform 20"/>
            <p:cNvSpPr>
              <a:spLocks/>
            </p:cNvSpPr>
            <p:nvPr/>
          </p:nvSpPr>
          <p:spPr bwMode="auto">
            <a:xfrm>
              <a:off x="3478" y="2647"/>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3" name="Freeform 21"/>
            <p:cNvSpPr>
              <a:spLocks/>
            </p:cNvSpPr>
            <p:nvPr/>
          </p:nvSpPr>
          <p:spPr bwMode="auto">
            <a:xfrm>
              <a:off x="3478" y="2671"/>
              <a:ext cx="11" cy="11"/>
            </a:xfrm>
            <a:custGeom>
              <a:avLst/>
              <a:gdLst/>
              <a:ahLst/>
              <a:cxnLst>
                <a:cxn ang="0">
                  <a:pos x="11" y="8"/>
                </a:cxn>
                <a:cxn ang="0">
                  <a:pos x="11" y="4"/>
                </a:cxn>
                <a:cxn ang="0">
                  <a:pos x="7" y="0"/>
                </a:cxn>
                <a:cxn ang="0">
                  <a:pos x="3" y="0"/>
                </a:cxn>
                <a:cxn ang="0">
                  <a:pos x="0" y="4"/>
                </a:cxn>
                <a:cxn ang="0">
                  <a:pos x="0" y="8"/>
                </a:cxn>
                <a:cxn ang="0">
                  <a:pos x="0" y="8"/>
                </a:cxn>
                <a:cxn ang="0">
                  <a:pos x="3" y="11"/>
                </a:cxn>
                <a:cxn ang="0">
                  <a:pos x="3" y="11"/>
                </a:cxn>
                <a:cxn ang="0">
                  <a:pos x="11" y="11"/>
                </a:cxn>
                <a:cxn ang="0">
                  <a:pos x="11" y="8"/>
                </a:cxn>
              </a:cxnLst>
              <a:rect l="0" t="0" r="r" b="b"/>
              <a:pathLst>
                <a:path w="11" h="11">
                  <a:moveTo>
                    <a:pt x="11" y="8"/>
                  </a:moveTo>
                  <a:lnTo>
                    <a:pt x="11" y="4"/>
                  </a:lnTo>
                  <a:lnTo>
                    <a:pt x="7" y="0"/>
                  </a:lnTo>
                  <a:lnTo>
                    <a:pt x="3" y="0"/>
                  </a:lnTo>
                  <a:lnTo>
                    <a:pt x="0" y="4"/>
                  </a:lnTo>
                  <a:lnTo>
                    <a:pt x="0" y="8"/>
                  </a:lnTo>
                  <a:lnTo>
                    <a:pt x="0" y="8"/>
                  </a:lnTo>
                  <a:lnTo>
                    <a:pt x="3" y="11"/>
                  </a:lnTo>
                  <a:lnTo>
                    <a:pt x="3" y="11"/>
                  </a:lnTo>
                  <a:lnTo>
                    <a:pt x="11" y="11"/>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4" name="Freeform 22"/>
            <p:cNvSpPr>
              <a:spLocks/>
            </p:cNvSpPr>
            <p:nvPr/>
          </p:nvSpPr>
          <p:spPr bwMode="auto">
            <a:xfrm>
              <a:off x="3478" y="2694"/>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5" name="Freeform 23"/>
            <p:cNvSpPr>
              <a:spLocks/>
            </p:cNvSpPr>
            <p:nvPr/>
          </p:nvSpPr>
          <p:spPr bwMode="auto">
            <a:xfrm>
              <a:off x="3478" y="2718"/>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6" name="Freeform 24"/>
            <p:cNvSpPr>
              <a:spLocks/>
            </p:cNvSpPr>
            <p:nvPr/>
          </p:nvSpPr>
          <p:spPr bwMode="auto">
            <a:xfrm>
              <a:off x="3478" y="2742"/>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7" name="Freeform 25"/>
            <p:cNvSpPr>
              <a:spLocks/>
            </p:cNvSpPr>
            <p:nvPr/>
          </p:nvSpPr>
          <p:spPr bwMode="auto">
            <a:xfrm>
              <a:off x="3478" y="2766"/>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8" name="Freeform 26"/>
            <p:cNvSpPr>
              <a:spLocks/>
            </p:cNvSpPr>
            <p:nvPr/>
          </p:nvSpPr>
          <p:spPr bwMode="auto">
            <a:xfrm>
              <a:off x="3478" y="2790"/>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59" name="Freeform 27"/>
            <p:cNvSpPr>
              <a:spLocks/>
            </p:cNvSpPr>
            <p:nvPr/>
          </p:nvSpPr>
          <p:spPr bwMode="auto">
            <a:xfrm>
              <a:off x="3478" y="2813"/>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0" name="Freeform 28"/>
            <p:cNvSpPr>
              <a:spLocks/>
            </p:cNvSpPr>
            <p:nvPr/>
          </p:nvSpPr>
          <p:spPr bwMode="auto">
            <a:xfrm>
              <a:off x="3478" y="2837"/>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1" name="Freeform 29"/>
            <p:cNvSpPr>
              <a:spLocks/>
            </p:cNvSpPr>
            <p:nvPr/>
          </p:nvSpPr>
          <p:spPr bwMode="auto">
            <a:xfrm>
              <a:off x="3478" y="2861"/>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2" name="Freeform 30"/>
            <p:cNvSpPr>
              <a:spLocks/>
            </p:cNvSpPr>
            <p:nvPr/>
          </p:nvSpPr>
          <p:spPr bwMode="auto">
            <a:xfrm>
              <a:off x="3478" y="2885"/>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3" name="Freeform 31"/>
            <p:cNvSpPr>
              <a:spLocks/>
            </p:cNvSpPr>
            <p:nvPr/>
          </p:nvSpPr>
          <p:spPr bwMode="auto">
            <a:xfrm>
              <a:off x="3478" y="2909"/>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4" name="Freeform 32"/>
            <p:cNvSpPr>
              <a:spLocks/>
            </p:cNvSpPr>
            <p:nvPr/>
          </p:nvSpPr>
          <p:spPr bwMode="auto">
            <a:xfrm>
              <a:off x="3478" y="2932"/>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5" name="Freeform 33"/>
            <p:cNvSpPr>
              <a:spLocks/>
            </p:cNvSpPr>
            <p:nvPr/>
          </p:nvSpPr>
          <p:spPr bwMode="auto">
            <a:xfrm>
              <a:off x="3478" y="2956"/>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6" name="Freeform 34"/>
            <p:cNvSpPr>
              <a:spLocks/>
            </p:cNvSpPr>
            <p:nvPr/>
          </p:nvSpPr>
          <p:spPr bwMode="auto">
            <a:xfrm>
              <a:off x="3478" y="2980"/>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7" name="Freeform 35"/>
            <p:cNvSpPr>
              <a:spLocks/>
            </p:cNvSpPr>
            <p:nvPr/>
          </p:nvSpPr>
          <p:spPr bwMode="auto">
            <a:xfrm>
              <a:off x="3478" y="3004"/>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8" name="Freeform 36"/>
            <p:cNvSpPr>
              <a:spLocks/>
            </p:cNvSpPr>
            <p:nvPr/>
          </p:nvSpPr>
          <p:spPr bwMode="auto">
            <a:xfrm>
              <a:off x="3478" y="3028"/>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69" name="Freeform 37"/>
            <p:cNvSpPr>
              <a:spLocks/>
            </p:cNvSpPr>
            <p:nvPr/>
          </p:nvSpPr>
          <p:spPr bwMode="auto">
            <a:xfrm>
              <a:off x="3478" y="3052"/>
              <a:ext cx="11" cy="11"/>
            </a:xfrm>
            <a:custGeom>
              <a:avLst/>
              <a:gdLst/>
              <a:ahLst/>
              <a:cxnLst>
                <a:cxn ang="0">
                  <a:pos x="11" y="7"/>
                </a:cxn>
                <a:cxn ang="0">
                  <a:pos x="11" y="3"/>
                </a:cxn>
                <a:cxn ang="0">
                  <a:pos x="7" y="0"/>
                </a:cxn>
                <a:cxn ang="0">
                  <a:pos x="3" y="0"/>
                </a:cxn>
                <a:cxn ang="0">
                  <a:pos x="0" y="3"/>
                </a:cxn>
                <a:cxn ang="0">
                  <a:pos x="0" y="7"/>
                </a:cxn>
                <a:cxn ang="0">
                  <a:pos x="0" y="7"/>
                </a:cxn>
                <a:cxn ang="0">
                  <a:pos x="3" y="11"/>
                </a:cxn>
                <a:cxn ang="0">
                  <a:pos x="3" y="11"/>
                </a:cxn>
                <a:cxn ang="0">
                  <a:pos x="11" y="11"/>
                </a:cxn>
                <a:cxn ang="0">
                  <a:pos x="11" y="7"/>
                </a:cxn>
              </a:cxnLst>
              <a:rect l="0" t="0" r="r" b="b"/>
              <a:pathLst>
                <a:path w="11" h="11">
                  <a:moveTo>
                    <a:pt x="11" y="7"/>
                  </a:moveTo>
                  <a:lnTo>
                    <a:pt x="11" y="3"/>
                  </a:lnTo>
                  <a:lnTo>
                    <a:pt x="7" y="0"/>
                  </a:lnTo>
                  <a:lnTo>
                    <a:pt x="3" y="0"/>
                  </a:lnTo>
                  <a:lnTo>
                    <a:pt x="0" y="3"/>
                  </a:lnTo>
                  <a:lnTo>
                    <a:pt x="0" y="7"/>
                  </a:lnTo>
                  <a:lnTo>
                    <a:pt x="0" y="7"/>
                  </a:lnTo>
                  <a:lnTo>
                    <a:pt x="3" y="11"/>
                  </a:lnTo>
                  <a:lnTo>
                    <a:pt x="3" y="11"/>
                  </a:lnTo>
                  <a:lnTo>
                    <a:pt x="11" y="11"/>
                  </a:lnTo>
                  <a:lnTo>
                    <a:pt x="11" y="7"/>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0" name="Freeform 38"/>
            <p:cNvSpPr>
              <a:spLocks/>
            </p:cNvSpPr>
            <p:nvPr/>
          </p:nvSpPr>
          <p:spPr bwMode="auto">
            <a:xfrm>
              <a:off x="3478" y="3075"/>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1" name="Freeform 39"/>
            <p:cNvSpPr>
              <a:spLocks/>
            </p:cNvSpPr>
            <p:nvPr/>
          </p:nvSpPr>
          <p:spPr bwMode="auto">
            <a:xfrm>
              <a:off x="3478" y="3099"/>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2" name="Freeform 40"/>
            <p:cNvSpPr>
              <a:spLocks/>
            </p:cNvSpPr>
            <p:nvPr/>
          </p:nvSpPr>
          <p:spPr bwMode="auto">
            <a:xfrm>
              <a:off x="3478" y="3123"/>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3" name="Freeform 41"/>
            <p:cNvSpPr>
              <a:spLocks/>
            </p:cNvSpPr>
            <p:nvPr/>
          </p:nvSpPr>
          <p:spPr bwMode="auto">
            <a:xfrm>
              <a:off x="3478" y="3147"/>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4" name="Freeform 42"/>
            <p:cNvSpPr>
              <a:spLocks/>
            </p:cNvSpPr>
            <p:nvPr/>
          </p:nvSpPr>
          <p:spPr bwMode="auto">
            <a:xfrm>
              <a:off x="3478" y="3171"/>
              <a:ext cx="11" cy="11"/>
            </a:xfrm>
            <a:custGeom>
              <a:avLst/>
              <a:gdLst/>
              <a:ahLst/>
              <a:cxnLst>
                <a:cxn ang="0">
                  <a:pos x="11" y="7"/>
                </a:cxn>
                <a:cxn ang="0">
                  <a:pos x="11" y="4"/>
                </a:cxn>
                <a:cxn ang="0">
                  <a:pos x="7" y="0"/>
                </a:cxn>
                <a:cxn ang="0">
                  <a:pos x="3" y="0"/>
                </a:cxn>
                <a:cxn ang="0">
                  <a:pos x="0" y="4"/>
                </a:cxn>
                <a:cxn ang="0">
                  <a:pos x="0" y="7"/>
                </a:cxn>
                <a:cxn ang="0">
                  <a:pos x="0" y="7"/>
                </a:cxn>
                <a:cxn ang="0">
                  <a:pos x="3" y="11"/>
                </a:cxn>
                <a:cxn ang="0">
                  <a:pos x="3" y="11"/>
                </a:cxn>
                <a:cxn ang="0">
                  <a:pos x="11" y="11"/>
                </a:cxn>
                <a:cxn ang="0">
                  <a:pos x="11" y="7"/>
                </a:cxn>
              </a:cxnLst>
              <a:rect l="0" t="0" r="r" b="b"/>
              <a:pathLst>
                <a:path w="11" h="11">
                  <a:moveTo>
                    <a:pt x="11" y="7"/>
                  </a:moveTo>
                  <a:lnTo>
                    <a:pt x="11" y="4"/>
                  </a:lnTo>
                  <a:lnTo>
                    <a:pt x="7" y="0"/>
                  </a:lnTo>
                  <a:lnTo>
                    <a:pt x="3" y="0"/>
                  </a:lnTo>
                  <a:lnTo>
                    <a:pt x="0" y="4"/>
                  </a:lnTo>
                  <a:lnTo>
                    <a:pt x="0" y="7"/>
                  </a:lnTo>
                  <a:lnTo>
                    <a:pt x="0" y="7"/>
                  </a:lnTo>
                  <a:lnTo>
                    <a:pt x="3" y="11"/>
                  </a:lnTo>
                  <a:lnTo>
                    <a:pt x="3" y="11"/>
                  </a:lnTo>
                  <a:lnTo>
                    <a:pt x="11" y="11"/>
                  </a:lnTo>
                  <a:lnTo>
                    <a:pt x="11" y="7"/>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5" name="Freeform 43"/>
            <p:cNvSpPr>
              <a:spLocks/>
            </p:cNvSpPr>
            <p:nvPr/>
          </p:nvSpPr>
          <p:spPr bwMode="auto">
            <a:xfrm>
              <a:off x="3478" y="3194"/>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6" name="Freeform 44"/>
            <p:cNvSpPr>
              <a:spLocks/>
            </p:cNvSpPr>
            <p:nvPr/>
          </p:nvSpPr>
          <p:spPr bwMode="auto">
            <a:xfrm>
              <a:off x="3478" y="3218"/>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sp>
          <p:nvSpPr>
            <p:cNvPr id="172077" name="Freeform 45"/>
            <p:cNvSpPr>
              <a:spLocks/>
            </p:cNvSpPr>
            <p:nvPr/>
          </p:nvSpPr>
          <p:spPr bwMode="auto">
            <a:xfrm>
              <a:off x="3478" y="3242"/>
              <a:ext cx="11" cy="12"/>
            </a:xfrm>
            <a:custGeom>
              <a:avLst/>
              <a:gdLst/>
              <a:ahLst/>
              <a:cxnLst>
                <a:cxn ang="0">
                  <a:pos x="11" y="8"/>
                </a:cxn>
                <a:cxn ang="0">
                  <a:pos x="11" y="4"/>
                </a:cxn>
                <a:cxn ang="0">
                  <a:pos x="7" y="0"/>
                </a:cxn>
                <a:cxn ang="0">
                  <a:pos x="3" y="0"/>
                </a:cxn>
                <a:cxn ang="0">
                  <a:pos x="0" y="4"/>
                </a:cxn>
                <a:cxn ang="0">
                  <a:pos x="0" y="8"/>
                </a:cxn>
                <a:cxn ang="0">
                  <a:pos x="0" y="8"/>
                </a:cxn>
                <a:cxn ang="0">
                  <a:pos x="3" y="12"/>
                </a:cxn>
                <a:cxn ang="0">
                  <a:pos x="3" y="12"/>
                </a:cxn>
                <a:cxn ang="0">
                  <a:pos x="11" y="12"/>
                </a:cxn>
                <a:cxn ang="0">
                  <a:pos x="11" y="8"/>
                </a:cxn>
              </a:cxnLst>
              <a:rect l="0" t="0" r="r" b="b"/>
              <a:pathLst>
                <a:path w="11" h="12">
                  <a:moveTo>
                    <a:pt x="11" y="8"/>
                  </a:moveTo>
                  <a:lnTo>
                    <a:pt x="11" y="4"/>
                  </a:lnTo>
                  <a:lnTo>
                    <a:pt x="7" y="0"/>
                  </a:lnTo>
                  <a:lnTo>
                    <a:pt x="3" y="0"/>
                  </a:lnTo>
                  <a:lnTo>
                    <a:pt x="0" y="4"/>
                  </a:lnTo>
                  <a:lnTo>
                    <a:pt x="0" y="8"/>
                  </a:lnTo>
                  <a:lnTo>
                    <a:pt x="0" y="8"/>
                  </a:lnTo>
                  <a:lnTo>
                    <a:pt x="3" y="12"/>
                  </a:lnTo>
                  <a:lnTo>
                    <a:pt x="3" y="12"/>
                  </a:lnTo>
                  <a:lnTo>
                    <a:pt x="11" y="12"/>
                  </a:lnTo>
                  <a:lnTo>
                    <a:pt x="11" y="8"/>
                  </a:lnTo>
                  <a:close/>
                </a:path>
              </a:pathLst>
            </a:custGeom>
            <a:solidFill>
              <a:srgbClr val="000000"/>
            </a:solidFill>
            <a:ln w="28575" cap="flat" cmpd="sng">
              <a:solidFill>
                <a:srgbClr val="000000"/>
              </a:solidFill>
              <a:prstDash val="dash"/>
              <a:round/>
              <a:headEnd/>
              <a:tailEnd/>
            </a:ln>
          </p:spPr>
          <p:txBody>
            <a:bodyPr/>
            <a:lstStyle/>
            <a:p>
              <a:endParaRPr lang="fr-FR"/>
            </a:p>
          </p:txBody>
        </p:sp>
      </p:grpSp>
      <p:sp>
        <p:nvSpPr>
          <p:cNvPr id="172078" name="Rectangle 46"/>
          <p:cNvSpPr>
            <a:spLocks noChangeArrowheads="1"/>
          </p:cNvSpPr>
          <p:nvPr/>
        </p:nvSpPr>
        <p:spPr bwMode="auto">
          <a:xfrm>
            <a:off x="4648200" y="5386388"/>
            <a:ext cx="1933575" cy="944562"/>
          </a:xfrm>
          <a:prstGeom prst="rect">
            <a:avLst/>
          </a:prstGeom>
          <a:solidFill>
            <a:srgbClr val="FFFFFF"/>
          </a:solidFill>
          <a:ln w="9525">
            <a:noFill/>
            <a:miter lim="800000"/>
            <a:headEnd/>
            <a:tailEnd/>
          </a:ln>
        </p:spPr>
        <p:txBody>
          <a:bodyPr/>
          <a:lstStyle/>
          <a:p>
            <a:endParaRPr lang="fr-FR"/>
          </a:p>
        </p:txBody>
      </p:sp>
      <p:sp>
        <p:nvSpPr>
          <p:cNvPr id="172079" name="Rectangle 47"/>
          <p:cNvSpPr>
            <a:spLocks noChangeArrowheads="1"/>
          </p:cNvSpPr>
          <p:nvPr/>
        </p:nvSpPr>
        <p:spPr bwMode="auto">
          <a:xfrm>
            <a:off x="4822825" y="5473700"/>
            <a:ext cx="2135188" cy="350838"/>
          </a:xfrm>
          <a:prstGeom prst="rect">
            <a:avLst/>
          </a:prstGeom>
          <a:noFill/>
          <a:ln w="9525">
            <a:noFill/>
            <a:miter lim="800000"/>
            <a:headEnd/>
            <a:tailEnd/>
          </a:ln>
        </p:spPr>
        <p:txBody>
          <a:bodyPr wrap="none" lIns="0" tIns="0" rIns="0" bIns="0">
            <a:spAutoFit/>
          </a:bodyPr>
          <a:lstStyle/>
          <a:p>
            <a:pPr algn="l" eaLnBrk="0" hangingPunct="0"/>
            <a:r>
              <a:rPr lang="en-US" sz="2300" b="0">
                <a:solidFill>
                  <a:srgbClr val="000000"/>
                </a:solidFill>
                <a:latin typeface="Times New Roman" pitchFamily="18" charset="0"/>
              </a:rPr>
              <a:t>Commande Client</a:t>
            </a:r>
            <a:endParaRPr lang="en-US" sz="1600" b="0">
              <a:solidFill>
                <a:schemeClr val="tx1"/>
              </a:solidFill>
              <a:latin typeface="Times New Roman" pitchFamily="18" charset="0"/>
            </a:endParaRPr>
          </a:p>
        </p:txBody>
      </p:sp>
      <p:sp>
        <p:nvSpPr>
          <p:cNvPr id="172081" name="Rectangle 49"/>
          <p:cNvSpPr>
            <a:spLocks noChangeArrowheads="1"/>
          </p:cNvSpPr>
          <p:nvPr/>
        </p:nvSpPr>
        <p:spPr bwMode="auto">
          <a:xfrm>
            <a:off x="954088" y="4062413"/>
            <a:ext cx="2814637" cy="568325"/>
          </a:xfrm>
          <a:prstGeom prst="rect">
            <a:avLst/>
          </a:prstGeom>
          <a:solidFill>
            <a:srgbClr val="FFFFFF"/>
          </a:solidFill>
          <a:ln w="9525">
            <a:noFill/>
            <a:miter lim="800000"/>
            <a:headEnd/>
            <a:tailEnd/>
          </a:ln>
        </p:spPr>
        <p:txBody>
          <a:bodyPr/>
          <a:lstStyle/>
          <a:p>
            <a:endParaRPr lang="fr-FR"/>
          </a:p>
        </p:txBody>
      </p:sp>
      <p:sp>
        <p:nvSpPr>
          <p:cNvPr id="172082" name="Rectangle 50"/>
          <p:cNvSpPr>
            <a:spLocks noChangeArrowheads="1"/>
          </p:cNvSpPr>
          <p:nvPr/>
        </p:nvSpPr>
        <p:spPr bwMode="auto">
          <a:xfrm>
            <a:off x="1130300" y="4164013"/>
            <a:ext cx="2444750" cy="390525"/>
          </a:xfrm>
          <a:prstGeom prst="rect">
            <a:avLst/>
          </a:prstGeom>
          <a:noFill/>
          <a:ln w="9525">
            <a:noFill/>
            <a:miter lim="800000"/>
            <a:headEnd/>
            <a:tailEnd/>
          </a:ln>
        </p:spPr>
        <p:txBody>
          <a:bodyPr wrap="none" lIns="0" tIns="0" rIns="0" bIns="0">
            <a:spAutoFit/>
          </a:bodyPr>
          <a:lstStyle/>
          <a:p>
            <a:pPr algn="l" eaLnBrk="0" hangingPunct="0"/>
            <a:r>
              <a:rPr lang="en-US" sz="2300" i="1">
                <a:solidFill>
                  <a:srgbClr val="000000"/>
                </a:solidFill>
                <a:latin typeface="Times New Roman" pitchFamily="18" charset="0"/>
              </a:rPr>
              <a:t>PUSH PROCESSES</a:t>
            </a:r>
            <a:endParaRPr lang="en-US" sz="1600" b="0">
              <a:solidFill>
                <a:schemeClr val="tx1"/>
              </a:solidFill>
              <a:latin typeface="Times New Roman" pitchFamily="18" charset="0"/>
            </a:endParaRPr>
          </a:p>
        </p:txBody>
      </p:sp>
      <p:sp>
        <p:nvSpPr>
          <p:cNvPr id="172083" name="Rectangle 51"/>
          <p:cNvSpPr>
            <a:spLocks noChangeArrowheads="1"/>
          </p:cNvSpPr>
          <p:nvPr/>
        </p:nvSpPr>
        <p:spPr bwMode="auto">
          <a:xfrm>
            <a:off x="5702300" y="4062413"/>
            <a:ext cx="2814638" cy="568325"/>
          </a:xfrm>
          <a:prstGeom prst="rect">
            <a:avLst/>
          </a:prstGeom>
          <a:solidFill>
            <a:srgbClr val="FFFFFF"/>
          </a:solidFill>
          <a:ln w="9525">
            <a:noFill/>
            <a:miter lim="800000"/>
            <a:headEnd/>
            <a:tailEnd/>
          </a:ln>
        </p:spPr>
        <p:txBody>
          <a:bodyPr/>
          <a:lstStyle/>
          <a:p>
            <a:endParaRPr lang="fr-FR"/>
          </a:p>
        </p:txBody>
      </p:sp>
      <p:sp>
        <p:nvSpPr>
          <p:cNvPr id="172084" name="Rectangle 52"/>
          <p:cNvSpPr>
            <a:spLocks noChangeArrowheads="1"/>
          </p:cNvSpPr>
          <p:nvPr/>
        </p:nvSpPr>
        <p:spPr bwMode="auto">
          <a:xfrm>
            <a:off x="5878513" y="4164013"/>
            <a:ext cx="2409825" cy="390525"/>
          </a:xfrm>
          <a:prstGeom prst="rect">
            <a:avLst/>
          </a:prstGeom>
          <a:noFill/>
          <a:ln w="9525">
            <a:noFill/>
            <a:miter lim="800000"/>
            <a:headEnd/>
            <a:tailEnd/>
          </a:ln>
        </p:spPr>
        <p:txBody>
          <a:bodyPr wrap="none" lIns="0" tIns="0" rIns="0" bIns="0">
            <a:spAutoFit/>
          </a:bodyPr>
          <a:lstStyle/>
          <a:p>
            <a:pPr algn="l" eaLnBrk="0" hangingPunct="0"/>
            <a:r>
              <a:rPr lang="en-US" sz="2300" i="1">
                <a:solidFill>
                  <a:srgbClr val="000000"/>
                </a:solidFill>
                <a:latin typeface="Times New Roman" pitchFamily="18" charset="0"/>
              </a:rPr>
              <a:t>PULL PROCESSES</a:t>
            </a:r>
            <a:endParaRPr lang="en-US" sz="1600" b="0">
              <a:solidFill>
                <a:schemeClr val="tx1"/>
              </a:solidFill>
              <a:latin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Freeform 2"/>
          <p:cNvSpPr>
            <a:spLocks/>
          </p:cNvSpPr>
          <p:nvPr/>
        </p:nvSpPr>
        <p:spPr bwMode="auto">
          <a:xfrm>
            <a:off x="2938463" y="6400800"/>
            <a:ext cx="6205537" cy="457200"/>
          </a:xfrm>
          <a:custGeom>
            <a:avLst/>
            <a:gdLst/>
            <a:ahLst/>
            <a:cxnLst>
              <a:cxn ang="0">
                <a:pos x="0" y="288"/>
              </a:cxn>
              <a:cxn ang="0">
                <a:pos x="4560" y="288"/>
              </a:cxn>
              <a:cxn ang="0">
                <a:pos x="4560" y="0"/>
              </a:cxn>
              <a:cxn ang="0">
                <a:pos x="3072" y="144"/>
              </a:cxn>
              <a:cxn ang="0">
                <a:pos x="2304" y="192"/>
              </a:cxn>
              <a:cxn ang="0">
                <a:pos x="0" y="288"/>
              </a:cxn>
            </a:cxnLst>
            <a:rect l="0" t="0" r="r" b="b"/>
            <a:pathLst>
              <a:path w="4560" h="288">
                <a:moveTo>
                  <a:pt x="0" y="288"/>
                </a:moveTo>
                <a:lnTo>
                  <a:pt x="4560" y="288"/>
                </a:lnTo>
                <a:lnTo>
                  <a:pt x="4560" y="0"/>
                </a:lnTo>
                <a:lnTo>
                  <a:pt x="3072" y="144"/>
                </a:lnTo>
                <a:lnTo>
                  <a:pt x="2304" y="192"/>
                </a:lnTo>
                <a:lnTo>
                  <a:pt x="0" y="288"/>
                </a:lnTo>
                <a:close/>
              </a:path>
            </a:pathLst>
          </a:custGeom>
          <a:solidFill>
            <a:schemeClr val="bg2"/>
          </a:solidFill>
          <a:ln w="9525">
            <a:noFill/>
            <a:round/>
            <a:headEnd/>
            <a:tailEnd/>
          </a:ln>
          <a:effectLst/>
        </p:spPr>
        <p:txBody>
          <a:bodyPr wrap="none" anchor="ctr"/>
          <a:lstStyle/>
          <a:p>
            <a:endParaRPr lang="fr-FR"/>
          </a:p>
        </p:txBody>
      </p:sp>
      <p:sp>
        <p:nvSpPr>
          <p:cNvPr id="196612" name="Rectangle 4"/>
          <p:cNvSpPr>
            <a:spLocks noChangeArrowheads="1"/>
          </p:cNvSpPr>
          <p:nvPr/>
        </p:nvSpPr>
        <p:spPr bwMode="auto">
          <a:xfrm>
            <a:off x="0" y="0"/>
            <a:ext cx="250825" cy="6858000"/>
          </a:xfrm>
          <a:prstGeom prst="rect">
            <a:avLst/>
          </a:prstGeom>
          <a:solidFill>
            <a:schemeClr val="bg2"/>
          </a:solidFill>
          <a:ln w="9525" algn="ctr">
            <a:solidFill>
              <a:schemeClr val="bg2"/>
            </a:solidFill>
            <a:miter lim="800000"/>
            <a:headEnd/>
            <a:tailEnd/>
          </a:ln>
          <a:effectLst/>
        </p:spPr>
        <p:txBody>
          <a:bodyPr lIns="90000" tIns="46800" rIns="90000" bIns="46800" anchor="ctr"/>
          <a:lstStyle/>
          <a:p>
            <a:pPr marL="342900" indent="-342900" algn="l"/>
            <a:endParaRPr lang="fr-FR" sz="1800">
              <a:latin typeface="Arial" charset="0"/>
            </a:endParaRPr>
          </a:p>
        </p:txBody>
      </p:sp>
      <p:sp>
        <p:nvSpPr>
          <p:cNvPr id="196613" name="Text Box 5"/>
          <p:cNvSpPr txBox="1">
            <a:spLocks noChangeArrowheads="1"/>
          </p:cNvSpPr>
          <p:nvPr/>
        </p:nvSpPr>
        <p:spPr bwMode="auto">
          <a:xfrm>
            <a:off x="395288" y="1268413"/>
            <a:ext cx="8569325" cy="3946525"/>
          </a:xfrm>
          <a:prstGeom prst="rect">
            <a:avLst/>
          </a:prstGeom>
          <a:noFill/>
          <a:ln w="9525" algn="ctr">
            <a:noFill/>
            <a:miter lim="800000"/>
            <a:headEnd/>
            <a:tailEnd/>
          </a:ln>
          <a:effectLst/>
        </p:spPr>
        <p:txBody>
          <a:bodyPr lIns="90000" tIns="46800" rIns="90000" bIns="46800">
            <a:spAutoFit/>
          </a:bodyPr>
          <a:lstStyle/>
          <a:p>
            <a:pPr algn="l">
              <a:lnSpc>
                <a:spcPct val="120000"/>
              </a:lnSpc>
              <a:spcBef>
                <a:spcPct val="50000"/>
              </a:spcBef>
              <a:buFont typeface="Wingdings" pitchFamily="2" charset="2"/>
              <a:buBlip>
                <a:blip r:embed="rId2"/>
              </a:buBlip>
            </a:pPr>
            <a:r>
              <a:rPr lang="fr-FR" sz="1800">
                <a:solidFill>
                  <a:schemeClr val="tx2"/>
                </a:solidFill>
              </a:rPr>
              <a:t>  </a:t>
            </a:r>
            <a:r>
              <a:rPr lang="fr-FR" sz="1800" u="sng">
                <a:solidFill>
                  <a:schemeClr val="tx2"/>
                </a:solidFill>
              </a:rPr>
              <a:t>La logistique amont et aval</a:t>
            </a:r>
          </a:p>
          <a:p>
            <a:pPr algn="l">
              <a:lnSpc>
                <a:spcPct val="120000"/>
              </a:lnSpc>
              <a:spcBef>
                <a:spcPct val="50000"/>
              </a:spcBef>
              <a:buFont typeface="Wingdings" pitchFamily="2" charset="2"/>
              <a:buNone/>
            </a:pPr>
            <a:r>
              <a:rPr lang="fr-FR" sz="1800">
                <a:solidFill>
                  <a:schemeClr val="tx2"/>
                </a:solidFill>
              </a:rPr>
              <a:t>Progressivement, la logistique devient une fonction d’ajustement entre l’offre et la demande. Elle répond à la gestion des deux flux complémentaires:</a:t>
            </a:r>
          </a:p>
          <a:p>
            <a:pPr algn="l">
              <a:lnSpc>
                <a:spcPct val="120000"/>
              </a:lnSpc>
              <a:spcBef>
                <a:spcPct val="50000"/>
              </a:spcBef>
              <a:buFont typeface="Wingdings" pitchFamily="2" charset="2"/>
              <a:buNone/>
            </a:pPr>
            <a:r>
              <a:rPr lang="fr-FR" sz="1800">
                <a:solidFill>
                  <a:schemeClr val="tx2"/>
                </a:solidFill>
              </a:rPr>
              <a:t>	- l’un POUSSE par la production des usines: logistique amont</a:t>
            </a:r>
          </a:p>
          <a:p>
            <a:pPr algn="l">
              <a:lnSpc>
                <a:spcPct val="120000"/>
              </a:lnSpc>
              <a:spcBef>
                <a:spcPct val="50000"/>
              </a:spcBef>
              <a:buFont typeface="Wingdings" pitchFamily="2" charset="2"/>
              <a:buNone/>
            </a:pPr>
            <a:r>
              <a:rPr lang="fr-FR" sz="1800">
                <a:solidFill>
                  <a:schemeClr val="tx2"/>
                </a:solidFill>
              </a:rPr>
              <a:t>	- l’autre TIRE par les commandes des clients: logistique aval</a:t>
            </a:r>
          </a:p>
          <a:p>
            <a:pPr algn="l">
              <a:lnSpc>
                <a:spcPct val="120000"/>
              </a:lnSpc>
              <a:spcBef>
                <a:spcPct val="50000"/>
              </a:spcBef>
              <a:buFont typeface="Wingdings" pitchFamily="2" charset="2"/>
              <a:buNone/>
            </a:pPr>
            <a:r>
              <a:rPr lang="fr-FR" sz="1800">
                <a:solidFill>
                  <a:schemeClr val="tx2"/>
                </a:solidFill>
              </a:rPr>
              <a:t>Quand l’aval commande l’amont, c’est la commande du client qui constitue le déclencheur du process industriel de production. Il s’agit d’une logique de distribution, avec une organisation des flux tendus dont l’objectif consiste à fournir au client le produit correspondant à sa demande au moment où ce dernier le souhaite.</a:t>
            </a:r>
          </a:p>
        </p:txBody>
      </p:sp>
      <p:sp>
        <p:nvSpPr>
          <p:cNvPr id="196614" name="Text Box 6"/>
          <p:cNvSpPr txBox="1">
            <a:spLocks noChangeArrowheads="1"/>
          </p:cNvSpPr>
          <p:nvPr/>
        </p:nvSpPr>
        <p:spPr bwMode="auto">
          <a:xfrm>
            <a:off x="360363" y="5451475"/>
            <a:ext cx="8820150" cy="641350"/>
          </a:xfrm>
          <a:prstGeom prst="rect">
            <a:avLst/>
          </a:prstGeom>
          <a:noFill/>
          <a:ln w="9525" algn="ctr">
            <a:noFill/>
            <a:miter lim="800000"/>
            <a:headEnd/>
            <a:tailEnd/>
          </a:ln>
          <a:effectLst/>
        </p:spPr>
        <p:txBody>
          <a:bodyPr lIns="90000" tIns="46800" rIns="90000" bIns="46800">
            <a:spAutoFit/>
          </a:bodyPr>
          <a:lstStyle/>
          <a:p>
            <a:pPr algn="l">
              <a:spcBef>
                <a:spcPct val="50000"/>
              </a:spcBef>
              <a:buFont typeface="Wingdings" pitchFamily="2" charset="2"/>
              <a:buChar char="è"/>
            </a:pPr>
            <a:r>
              <a:rPr lang="fr-FR" sz="1800" b="1"/>
              <a:t> Cette organisation demande une très forte flexibilité et une extrême réactivité pour pouvoir répondre</a:t>
            </a:r>
          </a:p>
        </p:txBody>
      </p:sp>
      <p:sp>
        <p:nvSpPr>
          <p:cNvPr id="196615" name="Rectangle 7"/>
          <p:cNvSpPr>
            <a:spLocks noChangeArrowheads="1"/>
          </p:cNvSpPr>
          <p:nvPr/>
        </p:nvSpPr>
        <p:spPr bwMode="auto">
          <a:xfrm>
            <a:off x="395288" y="549275"/>
            <a:ext cx="5905500" cy="647700"/>
          </a:xfrm>
          <a:prstGeom prst="rect">
            <a:avLst/>
          </a:prstGeom>
          <a:noFill/>
          <a:ln w="9525">
            <a:noFill/>
            <a:miter lim="800000"/>
            <a:headEnd/>
            <a:tailEnd/>
          </a:ln>
          <a:effectLst/>
        </p:spPr>
        <p:txBody>
          <a:bodyPr anchor="ctr"/>
          <a:lstStyle/>
          <a:p>
            <a:pPr algn="l"/>
            <a:r>
              <a:rPr lang="fr-FR" sz="2000" b="1">
                <a:solidFill>
                  <a:schemeClr val="accent1"/>
                </a:solidFill>
              </a:rPr>
              <a:t>La logistique, une fonction d’ajustement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Importance des flux</a:t>
            </a:r>
          </a:p>
        </p:txBody>
      </p:sp>
      <p:sp>
        <p:nvSpPr>
          <p:cNvPr id="176131" name="Rectangle 3"/>
          <p:cNvSpPr>
            <a:spLocks noGrp="1" noChangeArrowheads="1"/>
          </p:cNvSpPr>
          <p:nvPr>
            <p:ph type="body" idx="1"/>
          </p:nvPr>
        </p:nvSpPr>
        <p:spPr/>
        <p:txBody>
          <a:bodyPr/>
          <a:lstStyle/>
          <a:p>
            <a:r>
              <a:rPr lang="fr-CA"/>
              <a:t>Connexion étroite entre la conception et la gestion des flux (produit, argent, information) et le succès!</a:t>
            </a:r>
            <a:r>
              <a:rPr lang="en-US"/>
              <a:t> </a:t>
            </a:r>
          </a:p>
          <a:p>
            <a:r>
              <a:rPr lang="fr-CA"/>
              <a:t>Dell: succès</a:t>
            </a:r>
          </a:p>
          <a:p>
            <a:r>
              <a:rPr lang="fr-CA"/>
              <a:t>Quaker Oats (Snapple): échec</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fr-CA" sz="4000"/>
              <a:t>Exemples de Chaînes Logistiques</a:t>
            </a:r>
          </a:p>
        </p:txBody>
      </p:sp>
      <p:sp>
        <p:nvSpPr>
          <p:cNvPr id="177155" name="Rectangle 3"/>
          <p:cNvSpPr>
            <a:spLocks noGrp="1" noChangeArrowheads="1"/>
          </p:cNvSpPr>
          <p:nvPr>
            <p:ph type="body" idx="1"/>
          </p:nvPr>
        </p:nvSpPr>
        <p:spPr/>
        <p:txBody>
          <a:bodyPr/>
          <a:lstStyle/>
          <a:p>
            <a:r>
              <a:rPr lang="en-US"/>
              <a:t>Dell / Compaq</a:t>
            </a:r>
          </a:p>
          <a:p>
            <a:r>
              <a:rPr lang="en-US"/>
              <a:t>Toyota / GM / Ford</a:t>
            </a:r>
          </a:p>
          <a:p>
            <a:r>
              <a:rPr lang="en-US"/>
              <a:t>McMaster Carr / W.W. Grainger</a:t>
            </a:r>
          </a:p>
          <a:p>
            <a:r>
              <a:rPr lang="en-US"/>
              <a:t>Amazon / Borders / Barnes and Noble</a:t>
            </a:r>
          </a:p>
          <a:p>
            <a:r>
              <a:rPr lang="en-US"/>
              <a:t>Webvan / Peapod / Jewel</a:t>
            </a:r>
          </a:p>
          <a:p>
            <a:pPr>
              <a:buFontTx/>
              <a:buNone/>
            </a:pPr>
            <a:endParaRPr lang="en-US"/>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fr-CA"/>
              <a:t>II. Stratégies d’affaires</a:t>
            </a:r>
            <a:endParaRPr lang="en-US"/>
          </a:p>
        </p:txBody>
      </p:sp>
      <p:sp>
        <p:nvSpPr>
          <p:cNvPr id="185347" name="Rectangle 3"/>
          <p:cNvSpPr>
            <a:spLocks noGrp="1" noChangeArrowheads="1"/>
          </p:cNvSpPr>
          <p:nvPr>
            <p:ph type="body" idx="1"/>
          </p:nvPr>
        </p:nvSpPr>
        <p:spPr/>
        <p:txBody>
          <a:bodyPr/>
          <a:lstStyle/>
          <a:p>
            <a:pPr>
              <a:lnSpc>
                <a:spcPct val="90000"/>
              </a:lnSpc>
            </a:pPr>
            <a:r>
              <a:rPr lang="fr-CA" sz="2400"/>
              <a:t>Stratégie Compétitive: Défini l’ensemble des besoins des clients que la compagnie va satisfaire à travers ses produits et services</a:t>
            </a:r>
          </a:p>
          <a:p>
            <a:pPr>
              <a:lnSpc>
                <a:spcPct val="90000"/>
              </a:lnSpc>
            </a:pPr>
            <a:r>
              <a:rPr lang="fr-CA" sz="2400"/>
              <a:t>Développement de produit: Défini le portfolio de nouveaux produits que la compagnie va développer</a:t>
            </a:r>
          </a:p>
          <a:p>
            <a:pPr>
              <a:lnSpc>
                <a:spcPct val="90000"/>
              </a:lnSpc>
            </a:pPr>
            <a:r>
              <a:rPr lang="fr-CA" sz="2400"/>
              <a:t>Marketing et Ventes: Spécifient la segmentation du marché et le positionnement, prix, et promotion d’un produit, </a:t>
            </a:r>
          </a:p>
          <a:p>
            <a:pPr>
              <a:lnSpc>
                <a:spcPct val="90000"/>
              </a:lnSpc>
            </a:pPr>
            <a:r>
              <a:rPr lang="fr-CA" sz="2400"/>
              <a:t>Stratégie de la Chaîne logistique (Supply chain strategy):  </a:t>
            </a:r>
          </a:p>
          <a:p>
            <a:pPr lvl="1">
              <a:lnSpc>
                <a:spcPct val="90000"/>
              </a:lnSpc>
            </a:pPr>
            <a:r>
              <a:rPr lang="fr-CA" sz="2000"/>
              <a:t>Détermine l’achat du matériel, le transport des matériaux, la transformation du produit ou la création du service, la distribution des produits</a:t>
            </a:r>
          </a:p>
          <a:p>
            <a:pPr lvl="1">
              <a:lnSpc>
                <a:spcPct val="90000"/>
              </a:lnSpc>
            </a:pPr>
            <a:r>
              <a:rPr lang="fr-CA" sz="2000"/>
              <a:t>Il faut que les différentes stratégies soient compatibles!</a:t>
            </a:r>
            <a:endParaRPr lang="fr-CA"/>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fr-CA"/>
              <a:t>La chaîne des valeurs</a:t>
            </a:r>
          </a:p>
        </p:txBody>
      </p:sp>
      <p:sp>
        <p:nvSpPr>
          <p:cNvPr id="186371" name="AutoShape 3"/>
          <p:cNvSpPr>
            <a:spLocks noChangeArrowheads="1"/>
          </p:cNvSpPr>
          <p:nvPr/>
        </p:nvSpPr>
        <p:spPr bwMode="auto">
          <a:xfrm>
            <a:off x="228600" y="3657600"/>
            <a:ext cx="2057400" cy="2057400"/>
          </a:xfrm>
          <a:prstGeom prst="homePlate">
            <a:avLst>
              <a:gd name="adj" fmla="val 25000"/>
            </a:avLst>
          </a:prstGeom>
          <a:noFill/>
          <a:ln w="9525">
            <a:solidFill>
              <a:schemeClr val="tx1"/>
            </a:solidFill>
            <a:miter lim="800000"/>
            <a:headEnd/>
            <a:tailEnd/>
          </a:ln>
          <a:effectLst/>
        </p:spPr>
        <p:txBody>
          <a:bodyPr wrap="none" anchor="ctr"/>
          <a:lstStyle/>
          <a:p>
            <a:pPr eaLnBrk="0" hangingPunct="0"/>
            <a:r>
              <a:rPr lang="en-US" sz="2400" i="1">
                <a:solidFill>
                  <a:schemeClr val="tx1"/>
                </a:solidFill>
                <a:latin typeface="Times New Roman" pitchFamily="18" charset="0"/>
              </a:rPr>
              <a:t>New</a:t>
            </a:r>
          </a:p>
          <a:p>
            <a:pPr eaLnBrk="0" hangingPunct="0"/>
            <a:r>
              <a:rPr lang="en-US" sz="2400" i="1">
                <a:solidFill>
                  <a:schemeClr val="tx1"/>
                </a:solidFill>
                <a:latin typeface="Times New Roman" pitchFamily="18" charset="0"/>
              </a:rPr>
              <a:t>Product</a:t>
            </a:r>
          </a:p>
          <a:p>
            <a:pPr eaLnBrk="0" hangingPunct="0"/>
            <a:r>
              <a:rPr lang="en-US" sz="2400" i="1">
                <a:solidFill>
                  <a:schemeClr val="tx1"/>
                </a:solidFill>
                <a:latin typeface="Times New Roman" pitchFamily="18" charset="0"/>
              </a:rPr>
              <a:t>Development</a:t>
            </a:r>
            <a:endParaRPr lang="en-US" sz="2400" b="0">
              <a:solidFill>
                <a:schemeClr val="tx1"/>
              </a:solidFill>
              <a:latin typeface="Times New Roman" pitchFamily="18" charset="0"/>
            </a:endParaRPr>
          </a:p>
        </p:txBody>
      </p:sp>
      <p:sp>
        <p:nvSpPr>
          <p:cNvPr id="186372" name="AutoShape 4"/>
          <p:cNvSpPr>
            <a:spLocks noChangeArrowheads="1"/>
          </p:cNvSpPr>
          <p:nvPr/>
        </p:nvSpPr>
        <p:spPr bwMode="auto">
          <a:xfrm>
            <a:off x="1752600" y="3657600"/>
            <a:ext cx="2209800" cy="2057400"/>
          </a:xfrm>
          <a:prstGeom prst="chevron">
            <a:avLst>
              <a:gd name="adj" fmla="val 26852"/>
            </a:avLst>
          </a:prstGeom>
          <a:noFill/>
          <a:ln w="9525">
            <a:solidFill>
              <a:schemeClr val="tx1"/>
            </a:solidFill>
            <a:miter lim="800000"/>
            <a:headEnd/>
            <a:tailEnd/>
          </a:ln>
          <a:effectLst/>
        </p:spPr>
        <p:txBody>
          <a:bodyPr wrap="none" anchor="ctr"/>
          <a:lstStyle/>
          <a:p>
            <a:pPr eaLnBrk="0" hangingPunct="0"/>
            <a:r>
              <a:rPr lang="en-US" sz="2400" i="1">
                <a:solidFill>
                  <a:schemeClr val="tx1"/>
                </a:solidFill>
                <a:latin typeface="Times New Roman" pitchFamily="18" charset="0"/>
              </a:rPr>
              <a:t>          Marketing</a:t>
            </a:r>
          </a:p>
          <a:p>
            <a:pPr eaLnBrk="0" hangingPunct="0"/>
            <a:r>
              <a:rPr lang="en-US" sz="2400" i="1">
                <a:solidFill>
                  <a:schemeClr val="tx1"/>
                </a:solidFill>
                <a:latin typeface="Times New Roman" pitchFamily="18" charset="0"/>
              </a:rPr>
              <a:t>and</a:t>
            </a:r>
          </a:p>
          <a:p>
            <a:pPr eaLnBrk="0" hangingPunct="0"/>
            <a:r>
              <a:rPr lang="en-US" sz="2400" i="1">
                <a:solidFill>
                  <a:schemeClr val="tx1"/>
                </a:solidFill>
                <a:latin typeface="Times New Roman" pitchFamily="18" charset="0"/>
              </a:rPr>
              <a:t>Sales</a:t>
            </a:r>
          </a:p>
        </p:txBody>
      </p:sp>
      <p:sp>
        <p:nvSpPr>
          <p:cNvPr id="186373" name="AutoShape 5"/>
          <p:cNvSpPr>
            <a:spLocks noChangeArrowheads="1"/>
          </p:cNvSpPr>
          <p:nvPr/>
        </p:nvSpPr>
        <p:spPr bwMode="auto">
          <a:xfrm>
            <a:off x="3429000" y="3657600"/>
            <a:ext cx="2209800" cy="2057400"/>
          </a:xfrm>
          <a:prstGeom prst="chevron">
            <a:avLst>
              <a:gd name="adj" fmla="val 26852"/>
            </a:avLst>
          </a:prstGeom>
          <a:noFill/>
          <a:ln w="9525">
            <a:solidFill>
              <a:schemeClr val="tx1"/>
            </a:solidFill>
            <a:miter lim="800000"/>
            <a:headEnd/>
            <a:tailEnd/>
          </a:ln>
          <a:effectLst/>
        </p:spPr>
        <p:txBody>
          <a:bodyPr wrap="none" anchor="ctr"/>
          <a:lstStyle/>
          <a:p>
            <a:pPr eaLnBrk="0" hangingPunct="0"/>
            <a:r>
              <a:rPr lang="en-US" sz="2400" i="1">
                <a:solidFill>
                  <a:schemeClr val="tx1"/>
                </a:solidFill>
                <a:latin typeface="Times New Roman" pitchFamily="18" charset="0"/>
              </a:rPr>
              <a:t>        Operations</a:t>
            </a:r>
          </a:p>
        </p:txBody>
      </p:sp>
      <p:sp>
        <p:nvSpPr>
          <p:cNvPr id="186374" name="AutoShape 6"/>
          <p:cNvSpPr>
            <a:spLocks noChangeArrowheads="1"/>
          </p:cNvSpPr>
          <p:nvPr/>
        </p:nvSpPr>
        <p:spPr bwMode="auto">
          <a:xfrm>
            <a:off x="5105400" y="3657600"/>
            <a:ext cx="2209800" cy="2057400"/>
          </a:xfrm>
          <a:prstGeom prst="chevron">
            <a:avLst>
              <a:gd name="adj" fmla="val 26852"/>
            </a:avLst>
          </a:prstGeom>
          <a:noFill/>
          <a:ln w="9525">
            <a:solidFill>
              <a:schemeClr val="tx1"/>
            </a:solidFill>
            <a:miter lim="800000"/>
            <a:headEnd/>
            <a:tailEnd/>
          </a:ln>
          <a:effectLst/>
        </p:spPr>
        <p:txBody>
          <a:bodyPr wrap="none" anchor="ctr"/>
          <a:lstStyle/>
          <a:p>
            <a:pPr eaLnBrk="0" hangingPunct="0"/>
            <a:r>
              <a:rPr lang="en-US" sz="2400" i="1">
                <a:solidFill>
                  <a:schemeClr val="tx1"/>
                </a:solidFill>
                <a:latin typeface="Times New Roman" pitchFamily="18" charset="0"/>
              </a:rPr>
              <a:t>          Distribution</a:t>
            </a:r>
          </a:p>
        </p:txBody>
      </p:sp>
      <p:sp>
        <p:nvSpPr>
          <p:cNvPr id="186375" name="AutoShape 7"/>
          <p:cNvSpPr>
            <a:spLocks noChangeArrowheads="1"/>
          </p:cNvSpPr>
          <p:nvPr/>
        </p:nvSpPr>
        <p:spPr bwMode="auto">
          <a:xfrm>
            <a:off x="6781800" y="3657600"/>
            <a:ext cx="2209800" cy="2057400"/>
          </a:xfrm>
          <a:prstGeom prst="chevron">
            <a:avLst>
              <a:gd name="adj" fmla="val 26852"/>
            </a:avLst>
          </a:prstGeom>
          <a:noFill/>
          <a:ln w="9525">
            <a:solidFill>
              <a:schemeClr val="tx1"/>
            </a:solidFill>
            <a:miter lim="800000"/>
            <a:headEnd/>
            <a:tailEnd/>
          </a:ln>
          <a:effectLst/>
        </p:spPr>
        <p:txBody>
          <a:bodyPr wrap="none" anchor="ctr"/>
          <a:lstStyle/>
          <a:p>
            <a:pPr eaLnBrk="0" hangingPunct="0"/>
            <a:r>
              <a:rPr lang="en-US" sz="2400" i="1">
                <a:solidFill>
                  <a:schemeClr val="tx1"/>
                </a:solidFill>
                <a:latin typeface="Times New Roman" pitchFamily="18" charset="0"/>
              </a:rPr>
              <a:t>          Service</a:t>
            </a:r>
          </a:p>
        </p:txBody>
      </p:sp>
      <p:sp>
        <p:nvSpPr>
          <p:cNvPr id="186376" name="Text Box 8"/>
          <p:cNvSpPr txBox="1">
            <a:spLocks noChangeArrowheads="1"/>
          </p:cNvSpPr>
          <p:nvPr/>
        </p:nvSpPr>
        <p:spPr bwMode="auto">
          <a:xfrm>
            <a:off x="152400" y="5715000"/>
            <a:ext cx="8564563" cy="457200"/>
          </a:xfrm>
          <a:prstGeom prst="rect">
            <a:avLst/>
          </a:prstGeom>
          <a:noFill/>
          <a:ln w="9525">
            <a:noFill/>
            <a:miter lim="800000"/>
            <a:headEnd/>
            <a:tailEnd/>
          </a:ln>
          <a:effectLst/>
        </p:spPr>
        <p:txBody>
          <a:bodyPr wrap="none">
            <a:spAutoFit/>
          </a:bodyPr>
          <a:lstStyle/>
          <a:p>
            <a:pPr algn="l" eaLnBrk="0" hangingPunct="0"/>
            <a:r>
              <a:rPr lang="en-US" sz="2400" i="1">
                <a:solidFill>
                  <a:schemeClr val="tx1"/>
                </a:solidFill>
                <a:latin typeface="Times New Roman" pitchFamily="18" charset="0"/>
              </a:rPr>
              <a:t>Finance, Accounting, Information Technology, Human Resources</a:t>
            </a:r>
          </a:p>
        </p:txBody>
      </p:sp>
      <p:sp>
        <p:nvSpPr>
          <p:cNvPr id="186377" name="Text Box 9"/>
          <p:cNvSpPr txBox="1">
            <a:spLocks noChangeArrowheads="1"/>
          </p:cNvSpPr>
          <p:nvPr/>
        </p:nvSpPr>
        <p:spPr bwMode="auto">
          <a:xfrm>
            <a:off x="2286000" y="1600200"/>
            <a:ext cx="3155950" cy="579438"/>
          </a:xfrm>
          <a:prstGeom prst="rect">
            <a:avLst/>
          </a:prstGeom>
          <a:noFill/>
          <a:ln w="12700">
            <a:noFill/>
            <a:miter lim="800000"/>
            <a:headEnd/>
            <a:tailEnd/>
          </a:ln>
          <a:effectLst/>
        </p:spPr>
        <p:txBody>
          <a:bodyPr wrap="none">
            <a:spAutoFit/>
          </a:bodyPr>
          <a:lstStyle/>
          <a:p>
            <a:pPr algn="l" eaLnBrk="0" hangingPunct="0"/>
            <a:r>
              <a:rPr lang="en-US" sz="3200" i="1">
                <a:solidFill>
                  <a:schemeClr val="tx1"/>
                </a:solidFill>
                <a:latin typeface="Times New Roman" pitchFamily="18" charset="0"/>
              </a:rPr>
              <a:t>Business Strategy</a:t>
            </a:r>
            <a:endParaRPr lang="en-US" sz="2400" i="1">
              <a:solidFill>
                <a:schemeClr val="tx1"/>
              </a:solidFill>
              <a:latin typeface="Times New Roman" pitchFamily="18" charset="0"/>
            </a:endParaRPr>
          </a:p>
        </p:txBody>
      </p:sp>
      <p:sp>
        <p:nvSpPr>
          <p:cNvPr id="186378" name="Text Box 10"/>
          <p:cNvSpPr txBox="1">
            <a:spLocks noChangeArrowheads="1"/>
          </p:cNvSpPr>
          <p:nvPr/>
        </p:nvSpPr>
        <p:spPr bwMode="auto">
          <a:xfrm>
            <a:off x="304800" y="2771775"/>
            <a:ext cx="1546225" cy="701675"/>
          </a:xfrm>
          <a:prstGeom prst="rect">
            <a:avLst/>
          </a:prstGeom>
          <a:noFill/>
          <a:ln w="12700">
            <a:noFill/>
            <a:miter lim="800000"/>
            <a:headEnd/>
            <a:tailEnd/>
          </a:ln>
          <a:effectLst/>
        </p:spPr>
        <p:txBody>
          <a:bodyPr wrap="none">
            <a:spAutoFit/>
          </a:bodyPr>
          <a:lstStyle/>
          <a:p>
            <a:pPr algn="l" eaLnBrk="0" hangingPunct="0"/>
            <a:r>
              <a:rPr lang="en-US" sz="2000" i="1">
                <a:solidFill>
                  <a:schemeClr val="tx1"/>
                </a:solidFill>
                <a:latin typeface="Times New Roman" pitchFamily="18" charset="0"/>
              </a:rPr>
              <a:t>New Product</a:t>
            </a:r>
          </a:p>
          <a:p>
            <a:pPr algn="l" eaLnBrk="0" hangingPunct="0"/>
            <a:r>
              <a:rPr lang="en-US" sz="2000" i="1">
                <a:solidFill>
                  <a:schemeClr val="tx1"/>
                </a:solidFill>
                <a:latin typeface="Times New Roman" pitchFamily="18" charset="0"/>
              </a:rPr>
              <a:t>Strategy</a:t>
            </a:r>
            <a:endParaRPr lang="en-US" sz="1600" i="1">
              <a:solidFill>
                <a:schemeClr val="tx1"/>
              </a:solidFill>
              <a:latin typeface="Times New Roman" pitchFamily="18" charset="0"/>
            </a:endParaRPr>
          </a:p>
        </p:txBody>
      </p:sp>
      <p:sp>
        <p:nvSpPr>
          <p:cNvPr id="186379" name="Text Box 11"/>
          <p:cNvSpPr txBox="1">
            <a:spLocks noChangeArrowheads="1"/>
          </p:cNvSpPr>
          <p:nvPr/>
        </p:nvSpPr>
        <p:spPr bwMode="auto">
          <a:xfrm>
            <a:off x="1905000" y="2847975"/>
            <a:ext cx="1282700" cy="701675"/>
          </a:xfrm>
          <a:prstGeom prst="rect">
            <a:avLst/>
          </a:prstGeom>
          <a:noFill/>
          <a:ln w="12700">
            <a:noFill/>
            <a:miter lim="800000"/>
            <a:headEnd/>
            <a:tailEnd/>
          </a:ln>
          <a:effectLst/>
        </p:spPr>
        <p:txBody>
          <a:bodyPr wrap="none">
            <a:spAutoFit/>
          </a:bodyPr>
          <a:lstStyle/>
          <a:p>
            <a:pPr algn="l" eaLnBrk="0" hangingPunct="0"/>
            <a:r>
              <a:rPr lang="en-US" sz="2000" i="1">
                <a:solidFill>
                  <a:schemeClr val="tx1"/>
                </a:solidFill>
                <a:latin typeface="Times New Roman" pitchFamily="18" charset="0"/>
              </a:rPr>
              <a:t>Marketing</a:t>
            </a:r>
          </a:p>
          <a:p>
            <a:pPr algn="l" eaLnBrk="0" hangingPunct="0"/>
            <a:r>
              <a:rPr lang="en-US" sz="2000" i="1">
                <a:solidFill>
                  <a:schemeClr val="tx1"/>
                </a:solidFill>
                <a:latin typeface="Times New Roman" pitchFamily="18" charset="0"/>
              </a:rPr>
              <a:t>Strategy</a:t>
            </a:r>
          </a:p>
        </p:txBody>
      </p:sp>
      <p:sp>
        <p:nvSpPr>
          <p:cNvPr id="186380" name="Text Box 12"/>
          <p:cNvSpPr txBox="1">
            <a:spLocks noChangeArrowheads="1"/>
          </p:cNvSpPr>
          <p:nvPr/>
        </p:nvSpPr>
        <p:spPr bwMode="auto">
          <a:xfrm>
            <a:off x="4343400" y="2971800"/>
            <a:ext cx="3011488" cy="457200"/>
          </a:xfrm>
          <a:prstGeom prst="rect">
            <a:avLst/>
          </a:prstGeom>
          <a:noFill/>
          <a:ln w="12700">
            <a:noFill/>
            <a:miter lim="800000"/>
            <a:headEnd/>
            <a:tailEnd/>
          </a:ln>
          <a:effectLst/>
        </p:spPr>
        <p:txBody>
          <a:bodyPr wrap="none">
            <a:spAutoFit/>
          </a:bodyPr>
          <a:lstStyle/>
          <a:p>
            <a:pPr algn="l" eaLnBrk="0" hangingPunct="0"/>
            <a:r>
              <a:rPr lang="en-US" sz="2400" i="1">
                <a:solidFill>
                  <a:schemeClr val="tx1"/>
                </a:solidFill>
                <a:latin typeface="Times New Roman" pitchFamily="18" charset="0"/>
              </a:rPr>
              <a:t>Supply Chain Strategy</a:t>
            </a:r>
          </a:p>
        </p:txBody>
      </p:sp>
      <p:sp>
        <p:nvSpPr>
          <p:cNvPr id="186381" name="Line 13"/>
          <p:cNvSpPr>
            <a:spLocks noChangeShapeType="1"/>
          </p:cNvSpPr>
          <p:nvPr/>
        </p:nvSpPr>
        <p:spPr bwMode="auto">
          <a:xfrm flipH="1">
            <a:off x="1447800" y="2209800"/>
            <a:ext cx="2209800" cy="60960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86382" name="Line 14"/>
          <p:cNvSpPr>
            <a:spLocks noChangeShapeType="1"/>
          </p:cNvSpPr>
          <p:nvPr/>
        </p:nvSpPr>
        <p:spPr bwMode="auto">
          <a:xfrm flipH="1">
            <a:off x="2667000" y="2209800"/>
            <a:ext cx="990600" cy="68580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86383" name="Line 15"/>
          <p:cNvSpPr>
            <a:spLocks noChangeShapeType="1"/>
          </p:cNvSpPr>
          <p:nvPr/>
        </p:nvSpPr>
        <p:spPr bwMode="auto">
          <a:xfrm>
            <a:off x="3657600" y="2209800"/>
            <a:ext cx="1828800" cy="762000"/>
          </a:xfrm>
          <a:prstGeom prst="line">
            <a:avLst/>
          </a:prstGeom>
          <a:noFill/>
          <a:ln w="12700">
            <a:solidFill>
              <a:schemeClr val="tx1"/>
            </a:solidFill>
            <a:round/>
            <a:headEnd/>
            <a:tailEnd type="triangle" w="med" len="med"/>
          </a:ln>
          <a:effec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333375"/>
            <a:ext cx="7772400" cy="1470025"/>
          </a:xfrm>
        </p:spPr>
        <p:txBody>
          <a:bodyPr/>
          <a:lstStyle/>
          <a:p>
            <a:r>
              <a:rPr lang="fr-FR" sz="4000" b="1" dirty="0">
                <a:solidFill>
                  <a:schemeClr val="tx1"/>
                </a:solidFill>
              </a:rPr>
              <a:t> Les différentes logistiques et la </a:t>
            </a:r>
            <a:r>
              <a:rPr lang="fr-FR" sz="4000" b="1" dirty="0" err="1">
                <a:solidFill>
                  <a:schemeClr val="tx1"/>
                </a:solidFill>
              </a:rPr>
              <a:t>supply</a:t>
            </a:r>
            <a:r>
              <a:rPr lang="fr-FR" sz="4000" b="1" dirty="0">
                <a:solidFill>
                  <a:schemeClr val="tx1"/>
                </a:solidFill>
              </a:rPr>
              <a:t> </a:t>
            </a:r>
            <a:r>
              <a:rPr lang="fr-FR" sz="4000" b="1" dirty="0" err="1">
                <a:solidFill>
                  <a:schemeClr val="tx1"/>
                </a:solidFill>
              </a:rPr>
              <a:t>chain</a:t>
            </a:r>
            <a:endParaRPr lang="fr-FR" sz="4000" b="1" dirty="0">
              <a:solidFill>
                <a:schemeClr val="tx1"/>
              </a:solidFill>
            </a:endParaRPr>
          </a:p>
        </p:txBody>
      </p:sp>
      <p:sp>
        <p:nvSpPr>
          <p:cNvPr id="2051" name="Rectangle 3"/>
          <p:cNvSpPr>
            <a:spLocks noGrp="1" noChangeArrowheads="1"/>
          </p:cNvSpPr>
          <p:nvPr>
            <p:ph type="subTitle" idx="1"/>
          </p:nvPr>
        </p:nvSpPr>
        <p:spPr>
          <a:xfrm>
            <a:off x="3427413" y="2133600"/>
            <a:ext cx="5716587" cy="3959225"/>
          </a:xfrm>
        </p:spPr>
        <p:txBody>
          <a:bodyPr/>
          <a:lstStyle/>
          <a:p>
            <a:pPr algn="l">
              <a:lnSpc>
                <a:spcPct val="80000"/>
              </a:lnSpc>
            </a:pPr>
            <a:r>
              <a:rPr lang="fr-FR" sz="1600"/>
              <a:t>Trois catégories d’approche logistique :</a:t>
            </a:r>
          </a:p>
          <a:p>
            <a:pPr algn="l">
              <a:lnSpc>
                <a:spcPct val="80000"/>
              </a:lnSpc>
            </a:pPr>
            <a:endParaRPr lang="fr-FR" sz="1600"/>
          </a:p>
          <a:p>
            <a:pPr algn="l">
              <a:lnSpc>
                <a:spcPct val="80000"/>
              </a:lnSpc>
            </a:pPr>
            <a:r>
              <a:rPr lang="fr-FR" sz="1600" b="1" i="1">
                <a:solidFill>
                  <a:srgbClr val="969696"/>
                </a:solidFill>
              </a:rPr>
              <a:t>les</a:t>
            </a:r>
            <a:r>
              <a:rPr lang="fr-FR" sz="1600" b="1">
                <a:solidFill>
                  <a:srgbClr val="969696"/>
                </a:solidFill>
              </a:rPr>
              <a:t> </a:t>
            </a:r>
            <a:r>
              <a:rPr lang="fr-FR" sz="1600" b="1" i="1">
                <a:solidFill>
                  <a:srgbClr val="969696"/>
                </a:solidFill>
              </a:rPr>
              <a:t>métiers traditionnels de la logistique</a:t>
            </a:r>
            <a:r>
              <a:rPr lang="fr-FR" sz="1600"/>
              <a:t> : transports, stockage, manutention </a:t>
            </a:r>
            <a:br>
              <a:rPr lang="fr-FR" sz="1600"/>
            </a:br>
            <a:r>
              <a:rPr lang="fr-FR" sz="1600"/>
              <a:t>C'est le sens le plus habituel du mot " logistique " qui vient des militaires </a:t>
            </a:r>
          </a:p>
          <a:p>
            <a:pPr algn="l">
              <a:lnSpc>
                <a:spcPct val="80000"/>
              </a:lnSpc>
            </a:pPr>
            <a:endParaRPr lang="fr-FR" sz="1600" b="1" i="1">
              <a:solidFill>
                <a:srgbClr val="969696"/>
              </a:solidFill>
            </a:endParaRPr>
          </a:p>
          <a:p>
            <a:pPr algn="l">
              <a:lnSpc>
                <a:spcPct val="80000"/>
              </a:lnSpc>
            </a:pPr>
            <a:r>
              <a:rPr lang="fr-FR" sz="1600" b="1" i="1">
                <a:solidFill>
                  <a:srgbClr val="969696"/>
                </a:solidFill>
              </a:rPr>
              <a:t>les diverses logistiques particulières</a:t>
            </a:r>
            <a:r>
              <a:rPr lang="fr-FR" sz="1600"/>
              <a:t> selon l’activité à laquelle elles participent </a:t>
            </a:r>
          </a:p>
          <a:p>
            <a:pPr algn="l">
              <a:lnSpc>
                <a:spcPct val="80000"/>
              </a:lnSpc>
            </a:pPr>
            <a:endParaRPr lang="fr-FR" sz="1600" b="1" i="1">
              <a:solidFill>
                <a:srgbClr val="969696"/>
              </a:solidFill>
            </a:endParaRPr>
          </a:p>
          <a:p>
            <a:pPr algn="l">
              <a:lnSpc>
                <a:spcPct val="80000"/>
              </a:lnSpc>
            </a:pPr>
            <a:r>
              <a:rPr lang="fr-FR" sz="1600" b="1" i="1">
                <a:solidFill>
                  <a:srgbClr val="969696"/>
                </a:solidFill>
              </a:rPr>
              <a:t>le concept de supply chain</a:t>
            </a:r>
            <a:r>
              <a:rPr lang="fr-FR" sz="1600"/>
              <a:t>, un concept nouveau qu’on rattache parfois au " management industriel " et parfois à la logistique mais que les logisticiens ne peuvent plus ignorer. </a:t>
            </a:r>
          </a:p>
          <a:p>
            <a:pPr algn="l">
              <a:lnSpc>
                <a:spcPct val="80000"/>
              </a:lnSpc>
            </a:pPr>
            <a:r>
              <a:rPr lang="fr-FR" sz="1600"/>
              <a:t>Ces trois catégories de concepts se combinent entre eux : on parle des transports militaires, de la </a:t>
            </a:r>
            <a:r>
              <a:rPr lang="fr-FR" sz="1600" i="1">
                <a:solidFill>
                  <a:schemeClr val="accent2"/>
                </a:solidFill>
              </a:rPr>
              <a:t>supply chain</a:t>
            </a:r>
            <a:r>
              <a:rPr lang="fr-FR" sz="1600"/>
              <a:t> de production, etc.</a:t>
            </a:r>
          </a:p>
        </p:txBody>
      </p:sp>
      <p:sp>
        <p:nvSpPr>
          <p:cNvPr id="2055" name="Rectangle 7"/>
          <p:cNvSpPr>
            <a:spLocks noChangeArrowheads="1"/>
          </p:cNvSpPr>
          <p:nvPr/>
        </p:nvSpPr>
        <p:spPr bwMode="auto">
          <a:xfrm>
            <a:off x="-1635125" y="1408113"/>
            <a:ext cx="1098550" cy="808037"/>
          </a:xfrm>
          <a:prstGeom prst="rect">
            <a:avLst/>
          </a:prstGeom>
          <a:noFill/>
          <a:ln w="9525">
            <a:noFill/>
            <a:miter lim="800000"/>
            <a:headEnd/>
            <a:tailEnd/>
          </a:ln>
          <a:effectLst/>
        </p:spPr>
        <p:txBody>
          <a:bodyPr wrap="none" bIns="0" anchor="ctr">
            <a:spAutoFit/>
          </a:bodyPr>
          <a:lstStyle/>
          <a:p>
            <a:endParaRPr lang="fr-FR" sz="2000" b="1">
              <a:cs typeface="Times New Roman" pitchFamily="18" charset="0"/>
            </a:endParaRPr>
          </a:p>
          <a:p>
            <a:pPr eaLnBrk="0" hangingPunct="0"/>
            <a:r>
              <a:rPr lang="fr-FR" sz="1200">
                <a:latin typeface="Arial Unicode MS" pitchFamily="34" charset="-128"/>
                <a:ea typeface="Arial Unicode MS" pitchFamily="34" charset="-128"/>
                <a:cs typeface="Arial Unicode MS" pitchFamily="34" charset="-128"/>
              </a:rPr>
              <a:t>	</a:t>
            </a:r>
          </a:p>
          <a:p>
            <a:pPr eaLnBrk="0" hangingPunct="0"/>
            <a:endParaRPr lang="fr-FR"/>
          </a:p>
        </p:txBody>
      </p:sp>
      <p:sp>
        <p:nvSpPr>
          <p:cNvPr id="2056" name="Rectangle 8"/>
          <p:cNvSpPr>
            <a:spLocks noChangeArrowheads="1"/>
          </p:cNvSpPr>
          <p:nvPr/>
        </p:nvSpPr>
        <p:spPr bwMode="auto">
          <a:xfrm>
            <a:off x="-1635125" y="2216150"/>
            <a:ext cx="227012" cy="549275"/>
          </a:xfrm>
          <a:prstGeom prst="rect">
            <a:avLst/>
          </a:prstGeom>
          <a:noFill/>
          <a:ln w="9525">
            <a:noFill/>
            <a:miter lim="800000"/>
            <a:headEnd/>
            <a:tailEnd/>
          </a:ln>
          <a:effectLst/>
        </p:spPr>
        <p:txBody>
          <a:bodyPr wrap="none" anchor="ctr">
            <a:spAutoFit/>
          </a:bodyPr>
          <a:lstStyle/>
          <a:p>
            <a:r>
              <a:rPr lang="fr-FR" sz="1200">
                <a:latin typeface="Arial Unicode MS" pitchFamily="34" charset="-128"/>
                <a:ea typeface="Arial Unicode MS" pitchFamily="34" charset="-128"/>
                <a:cs typeface="Arial Unicode MS" pitchFamily="34" charset="-128"/>
              </a:rPr>
              <a:t> </a:t>
            </a:r>
          </a:p>
          <a:p>
            <a:pPr eaLnBrk="0" hangingPunct="0"/>
            <a:endParaRPr lang="fr-FR"/>
          </a:p>
        </p:txBody>
      </p:sp>
      <p:grpSp>
        <p:nvGrpSpPr>
          <p:cNvPr id="2" name="Group 15"/>
          <p:cNvGrpSpPr>
            <a:grpSpLocks/>
          </p:cNvGrpSpPr>
          <p:nvPr/>
        </p:nvGrpSpPr>
        <p:grpSpPr bwMode="auto">
          <a:xfrm>
            <a:off x="250825" y="2420938"/>
            <a:ext cx="3160713" cy="2506662"/>
            <a:chOff x="158" y="1525"/>
            <a:chExt cx="1991" cy="1579"/>
          </a:xfrm>
        </p:grpSpPr>
        <p:pic>
          <p:nvPicPr>
            <p:cNvPr id="2054" name="Picture 6" descr="m1c1s1ss1g">
              <a:hlinkClick r:id="rId2" action="ppaction://hlinksldjump"/>
            </p:cNvPr>
            <p:cNvPicPr>
              <a:picLocks noChangeAspect="1" noChangeArrowheads="1"/>
            </p:cNvPicPr>
            <p:nvPr/>
          </p:nvPicPr>
          <p:blipFill>
            <a:blip r:embed="rId3"/>
            <a:srcRect/>
            <a:stretch>
              <a:fillRect/>
            </a:stretch>
          </p:blipFill>
          <p:spPr bwMode="auto">
            <a:xfrm>
              <a:off x="158" y="1525"/>
              <a:ext cx="1991" cy="1579"/>
            </a:xfrm>
            <a:prstGeom prst="rect">
              <a:avLst/>
            </a:prstGeom>
            <a:noFill/>
          </p:spPr>
        </p:pic>
        <p:sp>
          <p:nvSpPr>
            <p:cNvPr id="2060" name="Sound"/>
            <p:cNvSpPr>
              <a:spLocks noEditPoints="1" noChangeArrowheads="1"/>
            </p:cNvSpPr>
            <p:nvPr/>
          </p:nvSpPr>
          <p:spPr bwMode="auto">
            <a:xfrm>
              <a:off x="476" y="1525"/>
              <a:ext cx="137" cy="187"/>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gr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Grp="1" noChangeArrowheads="1"/>
          </p:cNvSpPr>
          <p:nvPr>
            <p:ph type="title" idx="4294967295"/>
          </p:nvPr>
        </p:nvSpPr>
        <p:spPr/>
        <p:txBody>
          <a:bodyPr/>
          <a:lstStyle/>
          <a:p>
            <a:r>
              <a:rPr lang="fr-FR">
                <a:solidFill>
                  <a:schemeClr val="bg1"/>
                </a:solidFill>
              </a:rPr>
              <a:t>Les différentes logistique</a:t>
            </a:r>
          </a:p>
        </p:txBody>
      </p:sp>
      <p:pic>
        <p:nvPicPr>
          <p:cNvPr id="3076" name="Picture 4" descr="m1c1s1ss1g"/>
          <p:cNvPicPr>
            <a:picLocks noGrp="1" noChangeAspect="1" noChangeArrowheads="1"/>
          </p:cNvPicPr>
          <p:nvPr>
            <p:ph/>
          </p:nvPr>
        </p:nvPicPr>
        <p:blipFill>
          <a:blip r:embed="rId2"/>
          <a:srcRect/>
          <a:stretch>
            <a:fillRect/>
          </a:stretch>
        </p:blipFill>
        <p:spPr>
          <a:xfrm>
            <a:off x="1235075" y="593725"/>
            <a:ext cx="6529388" cy="5180013"/>
          </a:xfrm>
          <a:noFill/>
          <a:ln/>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r-FR" sz="2400" b="1"/>
              <a:t>1.1.2 Les métiers traditionnels de la logistique : le transport</a:t>
            </a:r>
            <a:br>
              <a:rPr lang="fr-FR" sz="2400" b="1"/>
            </a:br>
            <a:endParaRPr lang="fr-FR" sz="2400" b="1"/>
          </a:p>
        </p:txBody>
      </p:sp>
      <p:grpSp>
        <p:nvGrpSpPr>
          <p:cNvPr id="2" name="Group 7"/>
          <p:cNvGrpSpPr>
            <a:grpSpLocks/>
          </p:cNvGrpSpPr>
          <p:nvPr/>
        </p:nvGrpSpPr>
        <p:grpSpPr bwMode="auto">
          <a:xfrm>
            <a:off x="684213" y="2133600"/>
            <a:ext cx="3743325" cy="2905125"/>
            <a:chOff x="431" y="1344"/>
            <a:chExt cx="2358" cy="1830"/>
          </a:xfrm>
        </p:grpSpPr>
        <p:pic>
          <p:nvPicPr>
            <p:cNvPr id="11268" name="Picture 4" descr="m1c1s1ss2g">
              <a:hlinkClick r:id="rId2" action="ppaction://hlinksldjump"/>
            </p:cNvPr>
            <p:cNvPicPr>
              <a:picLocks noChangeAspect="1" noChangeArrowheads="1"/>
            </p:cNvPicPr>
            <p:nvPr/>
          </p:nvPicPr>
          <p:blipFill>
            <a:blip r:embed="rId3"/>
            <a:srcRect/>
            <a:stretch>
              <a:fillRect/>
            </a:stretch>
          </p:blipFill>
          <p:spPr bwMode="auto">
            <a:xfrm>
              <a:off x="431" y="1344"/>
              <a:ext cx="2358" cy="1830"/>
            </a:xfrm>
            <a:prstGeom prst="rect">
              <a:avLst/>
            </a:prstGeom>
            <a:noFill/>
            <a:ln>
              <a:noFill/>
            </a:ln>
            <a:effectLst/>
          </p:spPr>
        </p:pic>
        <p:sp>
          <p:nvSpPr>
            <p:cNvPr id="11270" name="Sound"/>
            <p:cNvSpPr>
              <a:spLocks noEditPoints="1" noChangeArrowheads="1"/>
            </p:cNvSpPr>
            <p:nvPr/>
          </p:nvSpPr>
          <p:spPr bwMode="auto">
            <a:xfrm>
              <a:off x="431" y="2840"/>
              <a:ext cx="137" cy="187"/>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grpSp>
      <p:sp>
        <p:nvSpPr>
          <p:cNvPr id="11275" name="Text Box 11"/>
          <p:cNvSpPr txBox="1">
            <a:spLocks noChangeArrowheads="1"/>
          </p:cNvSpPr>
          <p:nvPr/>
        </p:nvSpPr>
        <p:spPr bwMode="auto">
          <a:xfrm>
            <a:off x="4572000" y="2060575"/>
            <a:ext cx="4572000" cy="3270250"/>
          </a:xfrm>
          <a:prstGeom prst="rect">
            <a:avLst/>
          </a:prstGeom>
          <a:noFill/>
          <a:ln w="9525">
            <a:noFill/>
            <a:miter lim="800000"/>
            <a:headEnd/>
            <a:tailEnd/>
          </a:ln>
          <a:effectLst/>
        </p:spPr>
        <p:txBody>
          <a:bodyPr>
            <a:spAutoFit/>
          </a:bodyPr>
          <a:lstStyle/>
          <a:p>
            <a:r>
              <a:rPr lang="fr-FR" sz="1600"/>
              <a:t>Les transports terrestres, aériens et maritimes et parmi eux particulièrement les transports terrestres dont le plus important en volume est le transport routier.</a:t>
            </a:r>
          </a:p>
          <a:p>
            <a:endParaRPr lang="fr-FR" sz="1600"/>
          </a:p>
          <a:p>
            <a:r>
              <a:rPr lang="fr-FR" sz="1600"/>
              <a:t>Les métiers du transport :</a:t>
            </a:r>
          </a:p>
          <a:p>
            <a:r>
              <a:rPr lang="fr-FR" sz="1600"/>
              <a:t>Conducteurs et chauffeurs livreurs </a:t>
            </a:r>
          </a:p>
          <a:p>
            <a:r>
              <a:rPr lang="fr-FR" sz="1600"/>
              <a:t>Gestionnaire de flotte de camions </a:t>
            </a:r>
          </a:p>
          <a:p>
            <a:r>
              <a:rPr lang="fr-FR" sz="1600"/>
              <a:t>Responsable du planning </a:t>
            </a:r>
          </a:p>
          <a:p>
            <a:r>
              <a:rPr lang="fr-FR" sz="1600">
                <a:hlinkClick r:id="rId4" action="ppaction://hlinksldjump"/>
              </a:rPr>
              <a:t>Commissionnaires</a:t>
            </a:r>
            <a:r>
              <a:rPr lang="fr-FR" sz="1600"/>
              <a:t>  </a:t>
            </a:r>
          </a:p>
          <a:p>
            <a:r>
              <a:rPr lang="fr-FR" sz="1600">
                <a:hlinkClick r:id="rId5" action="ppaction://hlinksldjump"/>
              </a:rPr>
              <a:t>Transitaires</a:t>
            </a:r>
            <a:r>
              <a:rPr lang="fr-FR" sz="1600"/>
              <a:t> </a:t>
            </a:r>
          </a:p>
          <a:p>
            <a:r>
              <a:rPr lang="fr-FR" sz="1600"/>
              <a:t>Etc … </a:t>
            </a:r>
          </a:p>
          <a:p>
            <a:endParaRPr lang="fr-FR" sz="160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descr="m1c1s1ss2g"/>
          <p:cNvPicPr>
            <a:picLocks noGrp="1" noChangeAspect="1" noChangeArrowheads="1"/>
          </p:cNvPicPr>
          <p:nvPr>
            <p:ph sz="half" idx="4294967295"/>
          </p:nvPr>
        </p:nvPicPr>
        <p:blipFill>
          <a:blip r:embed="rId3"/>
          <a:srcRect/>
          <a:stretch>
            <a:fillRect/>
          </a:stretch>
        </p:blipFill>
        <p:spPr bwMode="auto">
          <a:xfrm>
            <a:off x="827088" y="1484313"/>
            <a:ext cx="7343775" cy="4273550"/>
          </a:xfrm>
          <a:prstGeom prst="rect">
            <a:avLst/>
          </a:prstGeom>
          <a:noFill/>
          <a:ln>
            <a:miter lim="800000"/>
            <a:headEnd/>
            <a:tailEnd/>
          </a:ln>
        </p:spPr>
      </p:pic>
      <p:sp>
        <p:nvSpPr>
          <p:cNvPr id="15368" name="Rectangle 8"/>
          <p:cNvSpPr>
            <a:spLocks noGrp="1" noChangeArrowheads="1"/>
          </p:cNvSpPr>
          <p:nvPr>
            <p:ph type="title"/>
          </p:nvPr>
        </p:nvSpPr>
        <p:spPr>
          <a:noFill/>
          <a:ln/>
        </p:spPr>
        <p:txBody>
          <a:bodyPr/>
          <a:lstStyle/>
          <a:p>
            <a:r>
              <a:rPr lang="fr-FR" sz="2400" b="1"/>
              <a:t>Les différents modes de transport</a:t>
            </a:r>
            <a:br>
              <a:rPr lang="fr-FR" sz="2400" b="1"/>
            </a:br>
            <a:r>
              <a:rPr lang="fr-FR" sz="2400" b="1"/>
              <a:t>terrestres</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2537</Words>
  <Application>Microsoft Office PowerPoint</Application>
  <PresentationFormat>Affichage à l'écran (4:3)</PresentationFormat>
  <Paragraphs>366</Paragraphs>
  <Slides>53</Slides>
  <Notes>6</Notes>
  <HiddenSlides>0</HiddenSlides>
  <MMClips>2</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Thème Office</vt:lpstr>
      <vt:lpstr>Introduction à la Chaîne Logistique </vt:lpstr>
      <vt:lpstr>Diapositive 2</vt:lpstr>
      <vt:lpstr>Diapositive 3</vt:lpstr>
      <vt:lpstr>Diapositive 4</vt:lpstr>
      <vt:lpstr>Diapositive 5</vt:lpstr>
      <vt:lpstr> Les différentes logistiques et la supply chain</vt:lpstr>
      <vt:lpstr>Les différentes logistique</vt:lpstr>
      <vt:lpstr>1.1.2 Les métiers traditionnels de la logistique : le transport </vt:lpstr>
      <vt:lpstr>Les différents modes de transport terrestres</vt:lpstr>
      <vt:lpstr>Commissionnaires</vt:lpstr>
      <vt:lpstr>Transitaires</vt:lpstr>
      <vt:lpstr>Cariste</vt:lpstr>
      <vt:lpstr>1.1.4 Les différentes logistiques : exemple de la logistique de production</vt:lpstr>
      <vt:lpstr>En-cours</vt:lpstr>
      <vt:lpstr>Logistique de production</vt:lpstr>
      <vt:lpstr>Logistique de soutien</vt:lpstr>
      <vt:lpstr> Les différentes logistiques : la logistique de soutien</vt:lpstr>
      <vt:lpstr>Logistique de soutien</vt:lpstr>
      <vt:lpstr> Les différentes logistiques : la logistique de distribution</vt:lpstr>
      <vt:lpstr>Chargeur</vt:lpstr>
      <vt:lpstr>E-commerce</vt:lpstr>
      <vt:lpstr>plate-forme </vt:lpstr>
      <vt:lpstr>Category manager  </vt:lpstr>
      <vt:lpstr>La distribution historique</vt:lpstr>
      <vt:lpstr> Les différentes logistiques : exemple de « reverse logistics »</vt:lpstr>
      <vt:lpstr>Logistique inverse de l’automobile</vt:lpstr>
      <vt:lpstr>Reverse logistic</vt:lpstr>
      <vt:lpstr>V.P.C.</vt:lpstr>
      <vt:lpstr>Qu’est ce que la Chaîne Logistique?</vt:lpstr>
      <vt:lpstr>Exemple de la chaîne Logistique de Compaq en Europe</vt:lpstr>
      <vt:lpstr>Les étapes de la chaîne</vt:lpstr>
      <vt:lpstr>Les flux dans le réseau</vt:lpstr>
      <vt:lpstr>Diapositive 33</vt:lpstr>
      <vt:lpstr>Exemple</vt:lpstr>
      <vt:lpstr>L’objectif de la Chaîne Logistique</vt:lpstr>
      <vt:lpstr>L’objectif de la chaîne Logistique</vt:lpstr>
      <vt:lpstr>Diapositive 37</vt:lpstr>
      <vt:lpstr>Les Phases de Décisions</vt:lpstr>
      <vt:lpstr>Niveau Stratégique:  Conception de la chaîne</vt:lpstr>
      <vt:lpstr>Niveau Tactique: Planification</vt:lpstr>
      <vt:lpstr>Niveau Tactique: Planification</vt:lpstr>
      <vt:lpstr>Niveau Opérationnel</vt:lpstr>
      <vt:lpstr>Les Processus</vt:lpstr>
      <vt:lpstr>Vue Cyclique des processus de la chaîne</vt:lpstr>
      <vt:lpstr>Customer Order Cycle</vt:lpstr>
      <vt:lpstr>Cycle de Réapprovisionnement</vt:lpstr>
      <vt:lpstr>Cycle de Production</vt:lpstr>
      <vt:lpstr>Cycle d’Achat</vt:lpstr>
      <vt:lpstr>Vue ‘Push/Pull’</vt:lpstr>
      <vt:lpstr>Importance des flux</vt:lpstr>
      <vt:lpstr>Exemples de Chaînes Logistiques</vt:lpstr>
      <vt:lpstr>II. Stratégies d’affaires</vt:lpstr>
      <vt:lpstr>La chaîne des valeurs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à la Chaîne Logistique </dc:title>
  <dc:creator>cheikh</dc:creator>
  <cp:lastModifiedBy>cheikh</cp:lastModifiedBy>
  <cp:revision>4</cp:revision>
  <dcterms:created xsi:type="dcterms:W3CDTF">2014-11-04T07:36:44Z</dcterms:created>
  <dcterms:modified xsi:type="dcterms:W3CDTF">2014-11-06T07:48:10Z</dcterms:modified>
</cp:coreProperties>
</file>